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74" r:id="rId4"/>
    <p:sldMasterId id="2147483677" r:id="rId5"/>
  </p:sldMasterIdLst>
  <p:notesMasterIdLst>
    <p:notesMasterId r:id="rId47"/>
  </p:notesMasterIdLst>
  <p:handoutMasterIdLst>
    <p:handoutMasterId r:id="rId48"/>
  </p:handoutMasterIdLst>
  <p:sldIdLst>
    <p:sldId id="300" r:id="rId6"/>
    <p:sldId id="256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9" r:id="rId15"/>
    <p:sldId id="308" r:id="rId16"/>
    <p:sldId id="264" r:id="rId17"/>
    <p:sldId id="261" r:id="rId18"/>
    <p:sldId id="268" r:id="rId19"/>
    <p:sldId id="265" r:id="rId20"/>
    <p:sldId id="269" r:id="rId21"/>
    <p:sldId id="270" r:id="rId22"/>
    <p:sldId id="273" r:id="rId23"/>
    <p:sldId id="274" r:id="rId24"/>
    <p:sldId id="284" r:id="rId25"/>
    <p:sldId id="276" r:id="rId26"/>
    <p:sldId id="279" r:id="rId27"/>
    <p:sldId id="277" r:id="rId28"/>
    <p:sldId id="283" r:id="rId29"/>
    <p:sldId id="278" r:id="rId30"/>
    <p:sldId id="281" r:id="rId31"/>
    <p:sldId id="293" r:id="rId32"/>
    <p:sldId id="288" r:id="rId33"/>
    <p:sldId id="282" r:id="rId34"/>
    <p:sldId id="271" r:id="rId35"/>
    <p:sldId id="295" r:id="rId36"/>
    <p:sldId id="280" r:id="rId37"/>
    <p:sldId id="290" r:id="rId38"/>
    <p:sldId id="286" r:id="rId39"/>
    <p:sldId id="272" r:id="rId40"/>
    <p:sldId id="289" r:id="rId41"/>
    <p:sldId id="287" r:id="rId42"/>
    <p:sldId id="285" r:id="rId43"/>
    <p:sldId id="294" r:id="rId44"/>
    <p:sldId id="296" r:id="rId45"/>
    <p:sldId id="298" r:id="rId4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C02"/>
    <a:srgbClr val="297D9B"/>
    <a:srgbClr val="A82B3D"/>
    <a:srgbClr val="021C7D"/>
    <a:srgbClr val="B7ADA7"/>
    <a:srgbClr val="F2A40D"/>
    <a:srgbClr val="B6CAD5"/>
    <a:srgbClr val="FFFFFE"/>
    <a:srgbClr val="FF79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78457" autoAdjust="0"/>
  </p:normalViewPr>
  <p:slideViewPr>
    <p:cSldViewPr>
      <p:cViewPr varScale="1">
        <p:scale>
          <a:sx n="70" d="100"/>
          <a:sy n="70" d="100"/>
        </p:scale>
        <p:origin x="1244" y="5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82B3D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70</c:v>
                </c:pt>
                <c:pt idx="2">
                  <c:v>40</c:v>
                </c:pt>
                <c:pt idx="3">
                  <c:v>50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B-42E9-A14A-4A916A071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20128"/>
        <c:axId val="124327040"/>
      </c:barChart>
      <c:catAx>
        <c:axId val="1219201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4327040"/>
        <c:crosses val="autoZero"/>
        <c:auto val="1"/>
        <c:lblAlgn val="ctr"/>
        <c:lblOffset val="100"/>
        <c:noMultiLvlLbl val="0"/>
      </c:catAx>
      <c:valAx>
        <c:axId val="12432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92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53A-4939-94A6-5FCC6DD8D23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53A-4939-94A6-5FCC6DD8D23D}"/>
              </c:ext>
            </c:extLst>
          </c:dPt>
          <c:dPt>
            <c:idx val="2"/>
            <c:bubble3D val="0"/>
            <c:spPr>
              <a:solidFill>
                <a:schemeClr val="accent2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53A-4939-94A6-5FCC6DD8D23D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3A-4939-94A6-5FCC6DD8D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AB0-47DB-BEAC-4A19A3E2F76C}"/>
              </c:ext>
            </c:extLst>
          </c:dPt>
          <c:dPt>
            <c:idx val="1"/>
            <c:bubble3D val="0"/>
            <c:spPr>
              <a:solidFill>
                <a:schemeClr val="accent1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AB0-47DB-BEAC-4A19A3E2F76C}"/>
              </c:ext>
            </c:extLst>
          </c:dPt>
          <c:dPt>
            <c:idx val="2"/>
            <c:bubble3D val="0"/>
            <c:spPr>
              <a:solidFill>
                <a:schemeClr val="accent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AB0-47DB-BEAC-4A19A3E2F76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B0-47DB-BEAC-4A19A3E2F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3089B3-74C0-472D-B52B-A02D7C5A49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36009-3C98-459E-912F-7BC75BE070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7B8F-ACD4-4231-8309-0FB225FCEDD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0FC0-F7F3-4F63-9D53-37FF76EC0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33445-FEAA-42A8-A62A-8022DF45D2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C270-1481-4AD6-80D1-4F33964E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99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EC219-2EC1-42A6-9CAB-28AF476DA5A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71F9C-0A29-4E09-84AC-CD79A2D2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bacus.bates.edu/~ganderso/biology/resources/writing/HTWsections.html#introduc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 information visit: </a:t>
            </a:r>
            <a:r>
              <a:rPr lang="en-US" dirty="0">
                <a:hlinkClick r:id="rId3"/>
              </a:rPr>
              <a:t>http://abacus.bates.edu/~ganderso/biology/resources/writing/HTWsections.html#introduction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alphabetically your references following APA v6.0 (or newer) rules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94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section should contain appendices with information that is non-essential to understanding the presentation, but may present information that further clarifies a point without burdening the body of the presentation (they are also called backup slides).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appendix is an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part of the paper or a slide deck.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9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purpose is to clearly state the research problem and give the reader a motivation, justification about the case. The introduction should answer the question </a:t>
            </a:r>
            <a:r>
              <a:rPr lang="en-US" b="1" dirty="0"/>
              <a:t>What was studied and state partially the goal? </a:t>
            </a:r>
            <a:r>
              <a:rPr lang="en-US" b="0" dirty="0"/>
              <a:t>It also limits </a:t>
            </a:r>
            <a:r>
              <a:rPr lang="en-US" b="1" dirty="0"/>
              <a:t>the scope </a:t>
            </a:r>
            <a:r>
              <a:rPr lang="en-US" b="0" dirty="0"/>
              <a:t>of the research</a:t>
            </a:r>
            <a:endParaRPr lang="en-US" b="1" dirty="0"/>
          </a:p>
          <a:p>
            <a:r>
              <a:rPr lang="en-US" b="0" dirty="0"/>
              <a:t>Sometimes, it is combined with the literature review to set the methodological and practical gaps found in the state-of-the-art</a:t>
            </a:r>
            <a:r>
              <a:rPr lang="en-US" b="0" baseline="0" dirty="0"/>
              <a:t> body.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3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research question guides and centers your research. It should be clear, concise, objective and</a:t>
            </a:r>
            <a:r>
              <a:rPr lang="en-US" baseline="0" dirty="0"/>
              <a:t> </a:t>
            </a:r>
            <a:r>
              <a:rPr lang="en-US" dirty="0"/>
              <a:t>focused, as well as synthesize multiple sources to present your contribution from a theoretical and practical perspective.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Its aims to describe the methodological</a:t>
            </a:r>
            <a:r>
              <a:rPr lang="en-US" baseline="0" dirty="0"/>
              <a:t> framework</a:t>
            </a:r>
            <a:r>
              <a:rPr lang="en-US" dirty="0"/>
              <a:t> used in the research. This should </a:t>
            </a:r>
            <a:r>
              <a:rPr lang="en-US" baseline="0" dirty="0"/>
              <a:t>explain </a:t>
            </a:r>
            <a:r>
              <a:rPr lang="en-US" dirty="0"/>
              <a:t>succinctly </a:t>
            </a:r>
            <a:r>
              <a:rPr lang="en-US" baseline="0" dirty="0"/>
              <a:t>the procedure followed to perform </a:t>
            </a:r>
            <a:r>
              <a:rPr lang="en-US" dirty="0"/>
              <a:t>experiments such that they could be replicated by any competent colleague and get same results or equivalent findings.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Methods answer the question: </a:t>
            </a:r>
            <a:r>
              <a:rPr lang="en-US" b="1" dirty="0"/>
              <a:t>How was the problem understood,</a:t>
            </a:r>
            <a:r>
              <a:rPr lang="en-US" b="1" baseline="0" dirty="0"/>
              <a:t> characterized, analyzed or solved</a:t>
            </a:r>
            <a:r>
              <a:rPr lang="en-US" b="1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Details about models, formulations</a:t>
            </a:r>
            <a:r>
              <a:rPr lang="en-US" baseline="0" dirty="0"/>
              <a:t> and techniques applied into y</a:t>
            </a:r>
            <a:r>
              <a:rPr lang="en-US" dirty="0"/>
              <a:t>our research (only if applicable)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description of the experimental setting or data used to test the proposed methodology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methods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Sometimes, you can provide information about the collection protocol, sampling and calibration of the data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00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results should answer the question: </a:t>
            </a:r>
            <a:r>
              <a:rPr lang="en-US" b="1" dirty="0"/>
              <a:t>What are the results, recommendations or main findings acquired from the research? </a:t>
            </a:r>
            <a:r>
              <a:rPr lang="en-US" b="0" dirty="0"/>
              <a:t>And discuss about:</a:t>
            </a:r>
            <a:r>
              <a:rPr lang="en-US" b="1" dirty="0"/>
              <a:t> What do these results mean for scientific community and practitioners?</a:t>
            </a:r>
          </a:p>
          <a:p>
            <a:r>
              <a:rPr lang="en-US" b="0" dirty="0"/>
              <a:t>If you</a:t>
            </a:r>
            <a:r>
              <a:rPr lang="en-US" b="0" baseline="0" dirty="0"/>
              <a:t> are presenting an ongoing research, </a:t>
            </a:r>
            <a:r>
              <a:rPr lang="en-US" b="0" i="1" baseline="0" dirty="0"/>
              <a:t>please discuss in detail your hypotheses and your expected results.</a:t>
            </a:r>
            <a:endParaRPr lang="en-US" b="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 and evaluate the whole research.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original goal met? </a:t>
            </a:r>
          </a:p>
          <a:p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What are the main findings from your research?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 changes in the experimental procedure (or design) and/or possibilities for further study.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whether your results support or contradict your hypothesis.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hypotheses validated: accepted/rejected? Why?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What are the future research venues of your research?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If you</a:t>
            </a:r>
            <a:r>
              <a:rPr lang="en-US" b="0" baseline="0" dirty="0"/>
              <a:t> are presenting an ongoing research, please discuss in detail your next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1F9C-0A29-4E09-84AC-CD79A2D227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18.jpe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18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jpe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jpe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62452" y="1105240"/>
            <a:ext cx="4968552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rgbClr val="021C7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sz="3200" dirty="0">
                <a:ea typeface="맑은 고딕" pitchFamily="50" charset="-127"/>
              </a:rPr>
              <a:t>Title of the submission/research work</a:t>
            </a:r>
            <a:endParaRPr lang="en-US" altLang="ko-KR" sz="32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62304" y="2672578"/>
            <a:ext cx="4968700" cy="9258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name of the presenter(s) / leader(s)</a:t>
            </a:r>
          </a:p>
        </p:txBody>
      </p:sp>
      <p:pic>
        <p:nvPicPr>
          <p:cNvPr id="2" name="Picture 2" descr="Image result for mit global scale networ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2" y="4371180"/>
            <a:ext cx="3215668" cy="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1EA051-41E6-4DB4-BD13-E8E17F1C6BD8}"/>
              </a:ext>
            </a:extLst>
          </p:cNvPr>
          <p:cNvGrpSpPr/>
          <p:nvPr userDrawn="1"/>
        </p:nvGrpSpPr>
        <p:grpSpPr>
          <a:xfrm>
            <a:off x="251520" y="4371180"/>
            <a:ext cx="1008112" cy="721589"/>
            <a:chOff x="1580862" y="3965726"/>
            <a:chExt cx="1234520" cy="8330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B1E5E6-FF6E-4E72-92CD-BFA8C4904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346923A-9AB9-4E19-B38C-09F3C6C4DB31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4EEAD38-3339-45AB-A213-16A84866205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15DD4A6-1353-4DAC-B428-73FCE0C330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1D9F978-34E4-4739-8FB2-B1B4379A4F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12432AD-ACEB-4975-B2F6-406A9DBDFE3E}"/>
              </a:ext>
            </a:extLst>
          </p:cNvPr>
          <p:cNvSpPr txBox="1">
            <a:spLocks/>
          </p:cNvSpPr>
          <p:nvPr userDrawn="1"/>
        </p:nvSpPr>
        <p:spPr>
          <a:xfrm>
            <a:off x="1475656" y="-2947"/>
            <a:ext cx="6192688" cy="10801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rgbClr val="021C7D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rgbClr val="297D9B"/>
                </a:solidFill>
                <a:ea typeface="맑은 고딕" pitchFamily="50" charset="-127"/>
              </a:rPr>
              <a:t>2021 MIT SCALE Latin America Conference</a:t>
            </a:r>
            <a:endParaRPr lang="en-US" altLang="ko-KR" sz="2400" dirty="0">
              <a:solidFill>
                <a:srgbClr val="297D9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378A6-0E00-4C2A-927A-8F14FB84ABE7}"/>
              </a:ext>
            </a:extLst>
          </p:cNvPr>
          <p:cNvSpPr/>
          <p:nvPr userDrawn="1"/>
        </p:nvSpPr>
        <p:spPr>
          <a:xfrm>
            <a:off x="6336890" y="3828262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b="0" kern="1200" baseline="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March 21</a:t>
            </a:r>
            <a:r>
              <a:rPr lang="en-US" altLang="ko-KR" sz="1800" b="0" kern="1200" baseline="3000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st</a:t>
            </a:r>
            <a:r>
              <a:rPr lang="en-US" altLang="ko-KR" sz="1800" b="0" kern="1200" baseline="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 to 26</a:t>
            </a:r>
            <a:r>
              <a:rPr lang="en-US" altLang="ko-KR" sz="1800" b="0" kern="1200" baseline="3000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th</a:t>
            </a:r>
            <a:r>
              <a:rPr lang="en-US" altLang="ko-KR" sz="1800" b="0" kern="1200" baseline="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, 2021</a:t>
            </a:r>
            <a:endParaRPr lang="en-US" sz="1800" b="0" kern="1200" baseline="0" dirty="0">
              <a:solidFill>
                <a:srgbClr val="297D9B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B4ACD-5E1C-4F15-BA5E-467ABF128A9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8333"/>
            <a:ext cx="2928729" cy="29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950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556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Image result for mit global scale network">
            <a:extLst>
              <a:ext uri="{FF2B5EF4-FFF2-40B4-BE49-F238E27FC236}">
                <a16:creationId xmlns:a16="http://schemas.microsoft.com/office/drawing/2014/main" id="{EB1A5023-C642-447D-92E8-4E97CD8CE2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A8AA50-DB36-4866-9E3B-E835F29DB48E}"/>
              </a:ext>
            </a:extLst>
          </p:cNvPr>
          <p:cNvSpPr/>
          <p:nvPr userDrawn="1"/>
        </p:nvSpPr>
        <p:spPr>
          <a:xfrm>
            <a:off x="251520" y="4443958"/>
            <a:ext cx="936104" cy="64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40D7F8-6E20-4DEC-94EA-D9AFCCA93B62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  <a:solidFill>
            <a:schemeClr val="bg1"/>
          </a:solidFill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C52D7E-7EAA-4F8D-957A-8B8A5FBE2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  <a:grpFill/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7B1382-F649-4584-9838-977C01863F81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grpFill/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4332EC9-B9C7-46B5-A88D-F60595B535F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BC12D68-28A2-4969-A3BF-D90E8297DD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F4F1CE-F4C6-4119-AC9D-62C6E6D7D4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239782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Image result for mit global scale network">
            <a:extLst>
              <a:ext uri="{FF2B5EF4-FFF2-40B4-BE49-F238E27FC236}">
                <a16:creationId xmlns:a16="http://schemas.microsoft.com/office/drawing/2014/main" id="{95D7076E-34A4-4189-81A7-130F833CD9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50799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124320-471C-4267-B14B-BD69C5BF6FAB}"/>
              </a:ext>
            </a:extLst>
          </p:cNvPr>
          <p:cNvGrpSpPr/>
          <p:nvPr userDrawn="1"/>
        </p:nvGrpSpPr>
        <p:grpSpPr>
          <a:xfrm>
            <a:off x="251520" y="4443958"/>
            <a:ext cx="945499" cy="638580"/>
            <a:chOff x="1580862" y="3965726"/>
            <a:chExt cx="1234520" cy="8330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11C761-8898-4D3F-A9EC-6C894D447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FE4A5FB-6B91-415D-8101-AD0C72D9B885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EEC124E-58F2-4477-A7F7-AF5D79E70B3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654716-4A45-4862-B087-524D93294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17A0C4-EB42-411A-9B84-DB4F5583A7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36512" y="483518"/>
            <a:ext cx="3059832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Image result for mit global scale network">
            <a:extLst>
              <a:ext uri="{FF2B5EF4-FFF2-40B4-BE49-F238E27FC236}">
                <a16:creationId xmlns:a16="http://schemas.microsoft.com/office/drawing/2014/main" id="{64AAD82B-FD36-4E34-9E58-1FE57603D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D60EA9-2FFA-4483-B849-1B71958405B2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A0E0EA-624C-4956-B514-630481F88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1ABCFF-5919-4C9C-866B-796265DC4CC7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ACC64AF-0D28-46A4-AB95-B372E8D6EE1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A21DF1C-F4B3-41B2-A1E6-A5669C1B6E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F970AB-97FB-45F4-8F2F-74247E9715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rgbClr val="A82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8" name="Picture 2" descr="Image result for mit global scale network">
            <a:extLst>
              <a:ext uri="{FF2B5EF4-FFF2-40B4-BE49-F238E27FC236}">
                <a16:creationId xmlns:a16="http://schemas.microsoft.com/office/drawing/2014/main" id="{719A17CC-AAF5-4DAE-ADEE-D743AF2D3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EB3C8A-BE4A-4E9C-B0B4-7799B63981AB}"/>
              </a:ext>
            </a:extLst>
          </p:cNvPr>
          <p:cNvSpPr/>
          <p:nvPr userDrawn="1"/>
        </p:nvSpPr>
        <p:spPr>
          <a:xfrm>
            <a:off x="251520" y="4443958"/>
            <a:ext cx="936104" cy="64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31795B-E0EF-4F8A-A02B-962998E2A2F7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  <a:solidFill>
            <a:schemeClr val="bg1"/>
          </a:solidFill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F00DF8-F63B-4425-8F5E-5EF8CF471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  <a:grpFill/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E2530E-ECE3-48D8-8A36-C42AD4036007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grpFill/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FCA5A07-FCFE-4630-8F69-8930157660E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3E5DF86-A5D3-41E8-9A50-C340D779DF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54CA77-2159-4A28-9804-DC15B0C8D5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411510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987574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494576"/>
            <a:ext cx="3059832" cy="4021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8352" y="1377594"/>
            <a:ext cx="3059832" cy="3136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4" name="Picture 2" descr="Image result for mit global scale network">
            <a:extLst>
              <a:ext uri="{FF2B5EF4-FFF2-40B4-BE49-F238E27FC236}">
                <a16:creationId xmlns:a16="http://schemas.microsoft.com/office/drawing/2014/main" id="{58511A76-1E8B-446E-A11B-0A772105B7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C17AA-AEFE-47AA-8281-F522A88C614E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718A96-6C30-4D21-B5B8-7A5B65ADE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A3F4F2-957A-44AF-94BB-54615CF0DFA6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2FBD21C-A5B6-4DC8-918A-E12F3DC658B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CD03BBD-2ADD-4566-ADE1-9514CD826F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0C4398-9ADE-4F94-B62F-7BA6899FC4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07233" y="483518"/>
            <a:ext cx="6444208" cy="3862248"/>
          </a:xfrm>
          <a:prstGeom prst="rect">
            <a:avLst/>
          </a:prstGeom>
          <a:solidFill>
            <a:srgbClr val="B6C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2855" y="267495"/>
            <a:ext cx="1944216" cy="4248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1087" y="267495"/>
            <a:ext cx="1944216" cy="4248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19319" y="267495"/>
            <a:ext cx="1944216" cy="4248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Image result for mit global scale network">
            <a:extLst>
              <a:ext uri="{FF2B5EF4-FFF2-40B4-BE49-F238E27FC236}">
                <a16:creationId xmlns:a16="http://schemas.microsoft.com/office/drawing/2014/main" id="{AC67F630-6E79-4B3D-8FE5-E63B96C1B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530CE9-F2B8-4C84-ABAD-BFB63F9D5FF0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8FFBD0-4DBF-4928-97C7-01B0B97E8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C3453A-B360-4F11-AD99-27FE73850EC8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BDDFA1C-2BF0-42B4-AA8A-CFA7B8C45E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B3A08D0-5BF7-4742-9D9F-3BFA7BD708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863603C-9080-4F5C-B9A5-8C626DB75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rgbClr val="B6C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0435" y="119404"/>
            <a:ext cx="208823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10435" y="2567676"/>
            <a:ext cx="208823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052440" y="119404"/>
            <a:ext cx="208823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2440" y="2567676"/>
            <a:ext cx="208823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2" descr="Image result for mit global scale network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519C11-CFBA-4B8E-A92C-148C7C2E7C67}"/>
              </a:ext>
            </a:extLst>
          </p:cNvPr>
          <p:cNvSpPr/>
          <p:nvPr userDrawn="1"/>
        </p:nvSpPr>
        <p:spPr>
          <a:xfrm>
            <a:off x="251520" y="4443958"/>
            <a:ext cx="936104" cy="64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62BBF9-959A-48A0-8C95-3CA4105ECBC0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  <a:solidFill>
            <a:schemeClr val="bg1"/>
          </a:soli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68AC39-D748-44A1-8319-B7AD6C6DC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  <a:grpFill/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226141-A7FA-42AC-9CDA-7B7E61C1979B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grpFill/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51E0CC2-DA70-40D2-AEC2-E5016C6A8E9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0D67061-6A73-4F6D-8EB4-B673CDB8BA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8C94D0-71A7-4756-BC71-B9D6B7C4B8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4" name="Picture 2" descr="Image result for mit global scale network">
            <a:extLst>
              <a:ext uri="{FF2B5EF4-FFF2-40B4-BE49-F238E27FC236}">
                <a16:creationId xmlns:a16="http://schemas.microsoft.com/office/drawing/2014/main" id="{D4FCE791-8590-4CD9-98B0-D1FD2D0821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50799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26CB576-3150-4194-BE22-97A44DEB18C0}"/>
              </a:ext>
            </a:extLst>
          </p:cNvPr>
          <p:cNvGrpSpPr/>
          <p:nvPr userDrawn="1"/>
        </p:nvGrpSpPr>
        <p:grpSpPr>
          <a:xfrm>
            <a:off x="251520" y="4443958"/>
            <a:ext cx="945499" cy="638580"/>
            <a:chOff x="1580862" y="3965726"/>
            <a:chExt cx="1234520" cy="8330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F41D274-E937-4183-B0B7-D88C7D2D6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2E9B81-0186-4BB9-9994-840E34F66DAC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CBFC33F-B530-4A00-8C92-6810B2C3B4A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4489548-9582-4446-ACF3-9A5FD01299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C85243-5C90-4451-8CD4-08A2F9FF59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23528" y="805700"/>
            <a:ext cx="2849840" cy="3649171"/>
          </a:xfrm>
          <a:prstGeom prst="roundRect">
            <a:avLst>
              <a:gd name="adj" fmla="val 3968"/>
            </a:avLst>
          </a:prstGeom>
          <a:solidFill>
            <a:srgbClr val="FC4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mit global scale network">
            <a:extLst>
              <a:ext uri="{FF2B5EF4-FFF2-40B4-BE49-F238E27FC236}">
                <a16:creationId xmlns:a16="http://schemas.microsoft.com/office/drawing/2014/main" id="{617141E0-0815-4FE5-B6A4-3B0F871C17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BAEC7-2964-4CD9-BEE9-BD2681B354DF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57AC1-4252-4DF2-9235-8A09A3F98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057E5F-DD06-47EC-94AA-C36EF5A363D7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D3A2CF9-201C-490C-A23F-9D4ECEB937D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231BFC3-BC1A-47AB-8157-C92F5BD888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35C20D-B635-4C28-8E27-D8FD16A775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5016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you!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915566"/>
            <a:ext cx="2520280" cy="2520280"/>
          </a:xfrm>
          <a:prstGeom prst="ellipse">
            <a:avLst/>
          </a:prstGeom>
          <a:solidFill>
            <a:srgbClr val="FFFFFE"/>
          </a:solidFill>
          <a:ln>
            <a:solidFill>
              <a:srgbClr val="A82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r="4955"/>
          <a:stretch>
            <a:fillRect/>
          </a:stretch>
        </p:blipFill>
        <p:spPr bwMode="auto">
          <a:xfrm>
            <a:off x="3563888" y="1237506"/>
            <a:ext cx="2374145" cy="203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pic>
        <p:nvPicPr>
          <p:cNvPr id="17" name="Picture 2" descr="Image result for mit global scale network">
            <a:extLst>
              <a:ext uri="{FF2B5EF4-FFF2-40B4-BE49-F238E27FC236}">
                <a16:creationId xmlns:a16="http://schemas.microsoft.com/office/drawing/2014/main" id="{894367C1-C744-4BE2-9C32-C45ACB9C6F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2" y="4371180"/>
            <a:ext cx="3215668" cy="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A2732E7-AAF7-4C6A-B36F-9BFD80B08CC0}"/>
              </a:ext>
            </a:extLst>
          </p:cNvPr>
          <p:cNvGrpSpPr/>
          <p:nvPr userDrawn="1"/>
        </p:nvGrpSpPr>
        <p:grpSpPr>
          <a:xfrm>
            <a:off x="251520" y="4371180"/>
            <a:ext cx="1008112" cy="721589"/>
            <a:chOff x="1580862" y="3965726"/>
            <a:chExt cx="1234520" cy="8330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C52707-407D-46E0-9DB2-B4712C6FF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071BD4A-9C95-4664-B3D3-27E8541BEBE0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9813B68-1E37-475A-B900-A998BFCB89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0FEAE93-F672-4735-8F8B-FA3A103DED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F3260A2-2AD8-4CD4-8704-BF09C79413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5016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you!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915566"/>
            <a:ext cx="2520280" cy="2520280"/>
          </a:xfrm>
          <a:prstGeom prst="ellipse">
            <a:avLst/>
          </a:prstGeom>
          <a:solidFill>
            <a:srgbClr val="FFFFFE"/>
          </a:solidFill>
          <a:ln>
            <a:solidFill>
              <a:srgbClr val="A82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pic>
        <p:nvPicPr>
          <p:cNvPr id="11" name="Picture 2" descr="Image result for mit global scale network">
            <a:extLst>
              <a:ext uri="{FF2B5EF4-FFF2-40B4-BE49-F238E27FC236}">
                <a16:creationId xmlns:a16="http://schemas.microsoft.com/office/drawing/2014/main" id="{50BC72E4-0C98-4283-B9A5-641851EAC4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2" y="4371180"/>
            <a:ext cx="3215668" cy="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1828C-4A7F-41B1-BAB1-58E54D6EFEC3}"/>
              </a:ext>
            </a:extLst>
          </p:cNvPr>
          <p:cNvGrpSpPr/>
          <p:nvPr userDrawn="1"/>
        </p:nvGrpSpPr>
        <p:grpSpPr>
          <a:xfrm>
            <a:off x="251520" y="4371180"/>
            <a:ext cx="1008112" cy="721589"/>
            <a:chOff x="1580862" y="3965726"/>
            <a:chExt cx="1234520" cy="8330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16DC01-BB4D-4F61-840A-C47DEEFD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94CF1F-DB66-4FE9-B087-7B0B4C71E9CC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C811C09-6E54-4BFD-A3AF-AED5A538FAD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160849B-3F22-4383-89C5-410A05497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61ABB6-48D4-4FB8-B47B-697562F5E1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BE51220-A749-46CD-BB74-BA68CB92B71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23587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pic>
        <p:nvPicPr>
          <p:cNvPr id="13" name="Picture 2" descr="Image result for mit global scale network">
            <a:extLst>
              <a:ext uri="{FF2B5EF4-FFF2-40B4-BE49-F238E27FC236}">
                <a16:creationId xmlns:a16="http://schemas.microsoft.com/office/drawing/2014/main" id="{E0C5EE15-1009-4CF2-AF98-B4F769640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2" y="4371180"/>
            <a:ext cx="3215668" cy="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4793D61-3272-4840-BEC0-0A2AE4A161E0}"/>
              </a:ext>
            </a:extLst>
          </p:cNvPr>
          <p:cNvGrpSpPr/>
          <p:nvPr userDrawn="1"/>
        </p:nvGrpSpPr>
        <p:grpSpPr>
          <a:xfrm>
            <a:off x="251520" y="4371180"/>
            <a:ext cx="1008112" cy="721589"/>
            <a:chOff x="1580862" y="3965726"/>
            <a:chExt cx="1234520" cy="8330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FE8CD08-52BF-41CA-BB0D-2E7A77F17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DAE7A3-E540-417F-B0AE-7B1DFC9560BD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D9106CC-B192-41C2-BF3E-7CFEFB57A8C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71726A2-81C6-439F-8C32-C64E35645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07DF1D-77C4-4906-8B2B-53948D7240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9473278-1BC9-4D8B-B3BC-AB1C238C2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2452" y="1105240"/>
            <a:ext cx="4968552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rgbClr val="021C7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sz="3200" dirty="0">
                <a:ea typeface="맑은 고딕" pitchFamily="50" charset="-127"/>
              </a:rPr>
              <a:t>Title of the submission/research work</a:t>
            </a:r>
            <a:endParaRPr lang="en-US" altLang="ko-KR" sz="3200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88127974-D5C6-4B79-826D-3955EC4CFF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2304" y="2672578"/>
            <a:ext cx="4968700" cy="9258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name of the presenter(s) / leader(s)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F4B5AA2-3EEF-4D76-BC47-7C931F66EF33}"/>
              </a:ext>
            </a:extLst>
          </p:cNvPr>
          <p:cNvSpPr txBox="1">
            <a:spLocks/>
          </p:cNvSpPr>
          <p:nvPr userDrawn="1"/>
        </p:nvSpPr>
        <p:spPr>
          <a:xfrm>
            <a:off x="1475656" y="-2947"/>
            <a:ext cx="6192688" cy="10801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rgbClr val="021C7D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rgbClr val="297D9B"/>
                </a:solidFill>
                <a:ea typeface="맑은 고딕" pitchFamily="50" charset="-127"/>
              </a:rPr>
              <a:t>2021 MIT SCALE Latin America Conference</a:t>
            </a:r>
            <a:endParaRPr lang="en-US" altLang="ko-KR" sz="2400" dirty="0">
              <a:solidFill>
                <a:srgbClr val="297D9B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58F92E-CE5C-4C04-B9A6-A87A2B35040B}"/>
              </a:ext>
            </a:extLst>
          </p:cNvPr>
          <p:cNvSpPr/>
          <p:nvPr userDrawn="1"/>
        </p:nvSpPr>
        <p:spPr>
          <a:xfrm>
            <a:off x="6516931" y="3811556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b="0" kern="1200" baseline="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May 21</a:t>
            </a:r>
            <a:r>
              <a:rPr lang="en-US" altLang="ko-KR" sz="1800" b="0" kern="1200" baseline="3000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st</a:t>
            </a:r>
            <a:r>
              <a:rPr lang="en-US" altLang="ko-KR" sz="1800" b="0" kern="1200" baseline="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 to 26</a:t>
            </a:r>
            <a:r>
              <a:rPr lang="en-US" altLang="ko-KR" sz="1800" b="0" kern="1200" baseline="3000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th</a:t>
            </a:r>
            <a:r>
              <a:rPr lang="en-US" altLang="ko-KR" sz="1800" b="0" kern="1200" baseline="0" dirty="0">
                <a:solidFill>
                  <a:srgbClr val="297D9B"/>
                </a:solidFill>
                <a:latin typeface="+mj-lt"/>
                <a:ea typeface="맑은 고딕" pitchFamily="50" charset="-127"/>
                <a:cs typeface="Arial" pitchFamily="34" charset="0"/>
              </a:rPr>
              <a:t>, 2021</a:t>
            </a:r>
            <a:endParaRPr lang="en-US" sz="1800" b="0" kern="1200" baseline="0" dirty="0">
              <a:solidFill>
                <a:srgbClr val="297D9B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45527F-2BBB-4F8C-8521-75E107795D9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8333"/>
            <a:ext cx="2928729" cy="29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56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5016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you!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915566"/>
            <a:ext cx="2520280" cy="2520280"/>
          </a:xfrm>
          <a:prstGeom prst="ellipse">
            <a:avLst/>
          </a:prstGeom>
          <a:solidFill>
            <a:srgbClr val="FFFFFE"/>
          </a:solidFill>
          <a:ln>
            <a:solidFill>
              <a:srgbClr val="A82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pic>
        <p:nvPicPr>
          <p:cNvPr id="11" name="Picture 2" descr="Image result for mit global scale network">
            <a:extLst>
              <a:ext uri="{FF2B5EF4-FFF2-40B4-BE49-F238E27FC236}">
                <a16:creationId xmlns:a16="http://schemas.microsoft.com/office/drawing/2014/main" id="{527B8AA5-B946-4493-BDC1-C879685C26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2" y="4371180"/>
            <a:ext cx="3215668" cy="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0763C4-A810-4E5F-977D-5F0B5BA2F46B}"/>
              </a:ext>
            </a:extLst>
          </p:cNvPr>
          <p:cNvGrpSpPr/>
          <p:nvPr userDrawn="1"/>
        </p:nvGrpSpPr>
        <p:grpSpPr>
          <a:xfrm>
            <a:off x="251520" y="4371180"/>
            <a:ext cx="1008112" cy="721589"/>
            <a:chOff x="1580862" y="3965726"/>
            <a:chExt cx="1234520" cy="8330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45818D-1E6B-4CD9-BF53-FB2F3CE4F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A7BD74-EE93-4EE4-B7F9-743FD44D9631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483BB8C-404D-4FC2-8E3B-2EEB38D9DE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7264491-F795-4B40-905C-506DEA066F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ED3237-01A3-478C-9688-5C9C26E5B9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C98CB19-E54E-4989-B68E-07D90F520E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23587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B8916B-2A47-421D-848C-A82A9E58703E}"/>
              </a:ext>
            </a:extLst>
          </p:cNvPr>
          <p:cNvSpPr/>
          <p:nvPr userDrawn="1"/>
        </p:nvSpPr>
        <p:spPr>
          <a:xfrm>
            <a:off x="-2604" y="195486"/>
            <a:ext cx="1584176" cy="4186695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Image result for mit global scale network">
            <a:extLst>
              <a:ext uri="{FF2B5EF4-FFF2-40B4-BE49-F238E27FC236}">
                <a16:creationId xmlns:a16="http://schemas.microsoft.com/office/drawing/2014/main" id="{8608FE35-77CD-4FB5-9699-8C4977B470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2" y="4371180"/>
            <a:ext cx="3215668" cy="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839001B-4AB5-460E-9EEB-0A635D097559}"/>
              </a:ext>
            </a:extLst>
          </p:cNvPr>
          <p:cNvGrpSpPr/>
          <p:nvPr userDrawn="1"/>
        </p:nvGrpSpPr>
        <p:grpSpPr>
          <a:xfrm>
            <a:off x="251520" y="4371180"/>
            <a:ext cx="1008112" cy="721589"/>
            <a:chOff x="1580862" y="3965726"/>
            <a:chExt cx="1234520" cy="833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6AD6F0-7CFA-4778-B242-532F78BBC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355A9D-1F0B-4D77-B87A-462879C5AFA7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6CD9F58-7630-480C-9A7F-1DE45E947E0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025C35D-F03A-419F-8674-6E86874A5E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338C4A-6941-4EFC-A33C-B141C5A0BF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176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604" y="267494"/>
            <a:ext cx="1584176" cy="4186695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4" y="2283718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mit global scale network">
            <a:extLst>
              <a:ext uri="{FF2B5EF4-FFF2-40B4-BE49-F238E27FC236}">
                <a16:creationId xmlns:a16="http://schemas.microsoft.com/office/drawing/2014/main" id="{7E429D98-2805-47F7-8E94-6918FDFF97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90E9E-2426-489A-BF1E-F23CDAF66D61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4EA3F1-F79A-4D66-8890-31A6DEC94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37F95D-41CF-4C62-B9FD-E2A87218B79D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904A436-52D2-4904-AC20-06A6E52EF9E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D7C5C79-9001-4828-AC94-2CAA91CDF0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A07755-BE99-4145-9229-7B13C6AF90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731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rgbClr val="A82B3D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35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" name="Picture 2" descr="Image result for mit global scale network">
            <a:extLst>
              <a:ext uri="{FF2B5EF4-FFF2-40B4-BE49-F238E27FC236}">
                <a16:creationId xmlns:a16="http://schemas.microsoft.com/office/drawing/2014/main" id="{B9B4D7CC-338E-4CB4-ADF9-6A94D1585E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47C07-F60E-401B-87FF-E266A29A8EE9}"/>
              </a:ext>
            </a:extLst>
          </p:cNvPr>
          <p:cNvSpPr/>
          <p:nvPr userDrawn="1"/>
        </p:nvSpPr>
        <p:spPr>
          <a:xfrm>
            <a:off x="251520" y="4443958"/>
            <a:ext cx="936104" cy="64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8B827-B577-4E91-8865-8A1D01B089B6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  <a:solidFill>
            <a:schemeClr val="bg1"/>
          </a:solidFill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372DA9-A912-4DB2-8C8A-596D85F48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  <a:grpFill/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5F308B-0282-43D5-BDE4-364B6364062D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grpFill/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E6D8BC9-B76F-412A-9E1E-135BD0108A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61905BD-11D4-4524-ADCA-9567EA052F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B58CED-7E32-4A24-A76C-D7DA6973C0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90599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7" y="4286251"/>
            <a:ext cx="9144000" cy="857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35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" name="Picture 2" descr="Image result for mit global scale network">
            <a:extLst>
              <a:ext uri="{FF2B5EF4-FFF2-40B4-BE49-F238E27FC236}">
                <a16:creationId xmlns:a16="http://schemas.microsoft.com/office/drawing/2014/main" id="{CFE23749-1AFD-412F-B7C4-169D28E3FB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AD2BEF-15A8-4648-ACA5-1E20A6D37BD9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F85FCB-3A5D-4D10-8EDA-9C0934BA9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011405D-488D-40F3-A6B5-157ACAAB27A3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C9578FD-5007-41BC-AED4-4C90630B63A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460750A-6AFE-4CB6-BB0A-7681514E23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DB32E-B87B-41D2-8A42-490550888B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159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35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" name="Picture 2" descr="Image result for mit global scale network">
            <a:extLst>
              <a:ext uri="{FF2B5EF4-FFF2-40B4-BE49-F238E27FC236}">
                <a16:creationId xmlns:a16="http://schemas.microsoft.com/office/drawing/2014/main" id="{656DC327-7341-4FC9-A943-5CDA04A5A7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FA33E-AE77-4BD2-9DD4-7B3492F06BB9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34229B-EA86-45F4-AE98-415EA88D6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2D4B70-F00C-4E5A-95D3-A4D39113934E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A3ECD9C-65DA-420D-9406-4D16BFB218F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A5D2A8E-CCB1-4005-92FA-F68FE4CE6E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3E14E7-390D-4996-919D-2F672EB38F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437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468421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03598"/>
            <a:ext cx="2160240" cy="178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203598"/>
            <a:ext cx="2160240" cy="178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203598"/>
            <a:ext cx="2160240" cy="178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203598"/>
            <a:ext cx="2160240" cy="178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2939285"/>
            <a:ext cx="2160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2931790"/>
            <a:ext cx="2160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2931790"/>
            <a:ext cx="2160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2931790"/>
            <a:ext cx="2160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Image result for mit global scale network">
            <a:extLst>
              <a:ext uri="{FF2B5EF4-FFF2-40B4-BE49-F238E27FC236}">
                <a16:creationId xmlns:a16="http://schemas.microsoft.com/office/drawing/2014/main" id="{826AA598-A4B2-47D2-B1CC-0AF14826EB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E4FDF26-F687-47C5-BDEE-1956FF77D2FE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A62BFFD-5E68-4C37-B465-E88D480AE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BB7585-9BB3-415A-BF0C-C9487D33E8BB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D06874D-F544-490A-8D58-BFE0F846D1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F16CD18-08C2-4B5B-BDB9-8A409C036E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2F5C12-1E4A-4E42-B730-F8AB5B23D5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62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35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6" name="Picture 2" descr="Image result for mit global scale network">
            <a:extLst>
              <a:ext uri="{FF2B5EF4-FFF2-40B4-BE49-F238E27FC236}">
                <a16:creationId xmlns:a16="http://schemas.microsoft.com/office/drawing/2014/main" id="{30F2F45A-9086-453A-B616-65AF05316D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2" y="4371180"/>
            <a:ext cx="3215668" cy="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7C3A6D8-980E-46E5-80A0-9F625351C6BF}"/>
              </a:ext>
            </a:extLst>
          </p:cNvPr>
          <p:cNvGrpSpPr/>
          <p:nvPr userDrawn="1"/>
        </p:nvGrpSpPr>
        <p:grpSpPr>
          <a:xfrm>
            <a:off x="251520" y="4371180"/>
            <a:ext cx="1008112" cy="721589"/>
            <a:chOff x="1580862" y="3965726"/>
            <a:chExt cx="1234520" cy="8330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4E9D95-D242-408C-A1E9-2E6123E39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4B1AC1-F03C-4580-9C70-741C5A7268D2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E101B03-E4DA-4639-BDD1-C41D94B2E6D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A005003-E4F0-4460-BBB1-4A444F240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53F6162-7486-4586-81C6-62F9154575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5933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950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556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Image result for mit global scale network">
            <a:extLst>
              <a:ext uri="{FF2B5EF4-FFF2-40B4-BE49-F238E27FC236}">
                <a16:creationId xmlns:a16="http://schemas.microsoft.com/office/drawing/2014/main" id="{5249F5A2-A691-44F7-8F77-4C56A7BE1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9BCFF0-14E7-47A8-9F64-4CFA0045CBF5}"/>
              </a:ext>
            </a:extLst>
          </p:cNvPr>
          <p:cNvSpPr/>
          <p:nvPr userDrawn="1"/>
        </p:nvSpPr>
        <p:spPr>
          <a:xfrm>
            <a:off x="251520" y="4443958"/>
            <a:ext cx="936104" cy="64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142883-95BD-4F95-86C7-A866F21E3BDA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  <a:solidFill>
            <a:schemeClr val="bg1"/>
          </a:solidFill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A06A3E-279C-4CB2-A9CE-4A0F146FB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  <a:grpFill/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5E88C5-28E9-4E07-A5CB-44E69503B66B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grpFill/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CD3C8CD-817A-4356-83AF-8808ABC0F50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DA30685-30D9-4E84-A70D-95662CABB4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F098BE-9C5E-47F0-A665-C601635C01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33962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239782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Image result for mit global scale network">
            <a:extLst>
              <a:ext uri="{FF2B5EF4-FFF2-40B4-BE49-F238E27FC236}">
                <a16:creationId xmlns:a16="http://schemas.microsoft.com/office/drawing/2014/main" id="{DA9F9378-09AC-481B-A227-656334217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5DF364E-3F92-4C79-9B79-50B64019B5A0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A76E1A-1386-48F1-9517-5A258AC4C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779F2A-4DD9-423A-96C3-C75F429BF24A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4E1480C-A31E-40F3-B029-475E940A803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813DE7C-A0DF-444F-8B8B-9C863424E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E150A6-2DAC-4C07-8DF2-9B8BB20BC5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59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36512" y="483518"/>
            <a:ext cx="3059832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Image result for mit global scale network">
            <a:extLst>
              <a:ext uri="{FF2B5EF4-FFF2-40B4-BE49-F238E27FC236}">
                <a16:creationId xmlns:a16="http://schemas.microsoft.com/office/drawing/2014/main" id="{42ACF51B-4B2C-4DF1-A3A6-BAEE47E17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B5431A-EF21-4726-8076-C69D9E65D14F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82D9AD-F326-4952-AD78-850642882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7F5E22-C774-4C01-BE9F-9951AA5204AE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0F5CE8-9219-418D-85AB-2DB4EB1DCDE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A4B1C3A-3A07-4260-990E-1174BEE12D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F5D0B2-810D-4FAA-ADC3-418FDD99C0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071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8" name="Picture 2" descr="Image result for mit global scale network">
            <a:extLst>
              <a:ext uri="{FF2B5EF4-FFF2-40B4-BE49-F238E27FC236}">
                <a16:creationId xmlns:a16="http://schemas.microsoft.com/office/drawing/2014/main" id="{A2D5F342-427C-4ED3-8440-11F2F1EC5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A611BD-ECD4-437C-85EB-2105865825B5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265DEE-63AE-4D8D-8179-C46AABCD1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902DB7-C990-44FD-BD91-6011F1A88C19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1DFDBA6-2341-4C74-AB34-96C5BEB46D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885E7FC-37B2-4A24-ABD4-74044E3342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B76297-81C2-40C0-AF00-A6899F9C97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0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411510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987574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494576"/>
            <a:ext cx="3059832" cy="4021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8352" y="1377594"/>
            <a:ext cx="3059832" cy="3136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2" descr="Image result for mit global scale network">
            <a:extLst>
              <a:ext uri="{FF2B5EF4-FFF2-40B4-BE49-F238E27FC236}">
                <a16:creationId xmlns:a16="http://schemas.microsoft.com/office/drawing/2014/main" id="{4AFECF42-CD67-4EA9-8F2E-B3F896ED5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B7C80D-E9DD-42B4-A8AE-CC557E459E70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28C5F4-1808-4A61-B462-2552F8EBF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646E581-A0F4-4AC3-ACCD-D8983944DD08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1EFFDA8-77E0-4C20-BD5A-AC1DF7BC35A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26B673-C50C-4EFF-9127-736D281F56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674263B-9976-4B41-AB10-2D91D81D4E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3942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07233" y="483517"/>
            <a:ext cx="6444208" cy="3862248"/>
          </a:xfrm>
          <a:prstGeom prst="rect">
            <a:avLst/>
          </a:prstGeom>
          <a:solidFill>
            <a:srgbClr val="B6C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2855" y="267494"/>
            <a:ext cx="1944216" cy="4248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1087" y="267494"/>
            <a:ext cx="1944216" cy="4248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19319" y="267494"/>
            <a:ext cx="1944216" cy="4248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Image result for mit global scale network">
            <a:extLst>
              <a:ext uri="{FF2B5EF4-FFF2-40B4-BE49-F238E27FC236}">
                <a16:creationId xmlns:a16="http://schemas.microsoft.com/office/drawing/2014/main" id="{3FDE1FAD-2259-4C61-8BEC-C85601C2B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D3FBAA3-129B-4DA2-9E0D-CFECBB6C913E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178CEA-1D30-4EF0-9E78-F6FEBFE0D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947B6F3-D690-4963-A270-52C61988E7E9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912F05-3EA1-4BDA-99DB-B55B45105D7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43351BC-A2C4-4E8D-BCCF-DF846FAE6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099921-B46D-476C-8DD2-422D5E239A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709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0435" y="119404"/>
            <a:ext cx="208823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10435" y="2567676"/>
            <a:ext cx="208823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052440" y="119404"/>
            <a:ext cx="208823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2440" y="2567676"/>
            <a:ext cx="208823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1" name="Picture 2" descr="Image result for mit global scale network">
            <a:extLst>
              <a:ext uri="{FF2B5EF4-FFF2-40B4-BE49-F238E27FC236}">
                <a16:creationId xmlns:a16="http://schemas.microsoft.com/office/drawing/2014/main" id="{85B31F18-1211-4943-BBB8-D6997C32B8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4545AA-C068-45CD-817D-18635537F0F1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44A3AE-66FF-4C36-9EB1-F56773D45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7DEFD9-D6C8-40CE-9758-4D919237A7BD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FDF777C-2FF2-4FE7-928A-2DBC40F5BDA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603BF10-B40A-413A-97D2-B0552B3FC2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11C3CD-B0D0-41D3-9290-FC045A5469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023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4" name="Picture 2" descr="Image result for mit global scale network">
            <a:extLst>
              <a:ext uri="{FF2B5EF4-FFF2-40B4-BE49-F238E27FC236}">
                <a16:creationId xmlns:a16="http://schemas.microsoft.com/office/drawing/2014/main" id="{E5D67E8A-E72B-4457-8E19-EA3B06AC8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DB1901-4706-4D61-B315-452D2784772B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AB54EB3-5B34-46AC-A0FB-C58A909BA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4B4CC2-0ED1-4B38-B02F-82398D8FA31C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1AEE882-1420-4D23-991C-382BF159B45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BDDC33D-0DC4-4A54-ADBE-9B7D7E6A6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69775A-B5C0-419C-A228-99E39F68EC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336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106202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23528" y="805700"/>
            <a:ext cx="2849840" cy="3649171"/>
          </a:xfrm>
          <a:prstGeom prst="roundRect">
            <a:avLst>
              <a:gd name="adj" fmla="val 3968"/>
            </a:avLst>
          </a:prstGeom>
          <a:solidFill>
            <a:srgbClr val="FC4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mit global scale network">
            <a:extLst>
              <a:ext uri="{FF2B5EF4-FFF2-40B4-BE49-F238E27FC236}">
                <a16:creationId xmlns:a16="http://schemas.microsoft.com/office/drawing/2014/main" id="{617141E0-0815-4FE5-B6A4-3B0F871C17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BAEC7-2964-4CD9-BEE9-BD2681B354DF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57AC1-4252-4DF2-9235-8A09A3F98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057E5F-DD06-47EC-94AA-C36EF5A363D7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D3A2CF9-201C-490C-A23F-9D4ECEB937D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231BFC3-BC1A-47AB-8157-C92F5BD888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35C20D-B635-4C28-8E27-D8FD16A775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52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195486"/>
            <a:ext cx="1584176" cy="4186695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pic>
        <p:nvPicPr>
          <p:cNvPr id="22" name="Picture 2" descr="Image result for mit global scale network">
            <a:extLst>
              <a:ext uri="{FF2B5EF4-FFF2-40B4-BE49-F238E27FC236}">
                <a16:creationId xmlns:a16="http://schemas.microsoft.com/office/drawing/2014/main" id="{FCBDB24B-45B6-452A-8D64-9558A37EF7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2" y="4371180"/>
            <a:ext cx="3215668" cy="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BE5748-0DBC-42CC-811C-7BA8B5C06917}"/>
              </a:ext>
            </a:extLst>
          </p:cNvPr>
          <p:cNvGrpSpPr/>
          <p:nvPr userDrawn="1"/>
        </p:nvGrpSpPr>
        <p:grpSpPr>
          <a:xfrm>
            <a:off x="251520" y="4371180"/>
            <a:ext cx="1008112" cy="721589"/>
            <a:chOff x="1580862" y="3965726"/>
            <a:chExt cx="1234520" cy="83309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4C3E16-EAD2-4C2D-8948-8C71F5808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02F58CE-710B-4D73-A557-5A1AF00DA42E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AC10047-F9FD-4927-9DA6-5A88DB28EBC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BB52BC0-DB87-484F-B915-912350415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B4A81D0-E47A-477A-8824-F383BC2468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604" y="267494"/>
            <a:ext cx="1584176" cy="4186695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4" y="2283718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it global scale network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823DE13-58B2-4C19-8F84-DE23F9BF0452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DFBE1F-8D74-4B32-AC2A-4EEB33DE1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39877E8-2C91-498F-BA84-127D430F00E2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7A05C63-962E-46DE-AD9E-2736A29E708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C5270A2-7D10-428B-9E81-CC4781D827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2CA385-4B84-45AC-8A92-452F5C596C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rgbClr val="A82B3D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35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" name="Picture 2" descr="Image result for mit global scale network">
            <a:extLst>
              <a:ext uri="{FF2B5EF4-FFF2-40B4-BE49-F238E27FC236}">
                <a16:creationId xmlns:a16="http://schemas.microsoft.com/office/drawing/2014/main" id="{9359CD11-80EF-4471-A228-3A67E785D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592141-4D3F-4608-BFBE-5BCA6DD19DED}"/>
              </a:ext>
            </a:extLst>
          </p:cNvPr>
          <p:cNvSpPr/>
          <p:nvPr userDrawn="1"/>
        </p:nvSpPr>
        <p:spPr>
          <a:xfrm>
            <a:off x="251520" y="4443958"/>
            <a:ext cx="936104" cy="64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247F6A-9233-4BEA-A90B-5354A9F62218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C77D06-B3E2-4562-A312-D473B091E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  <a:grpFill/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A780F5-C6F9-4051-A397-5DCB552F20AA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grpFill/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E259088-BB3B-465F-AF6F-4C23923E988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DDAA1F4-8912-4FEC-BEA7-3F56026C38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632AC3-269B-466B-8E3B-8DF6E8C9D5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7" y="4286251"/>
            <a:ext cx="9144000" cy="857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35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" name="Picture 2" descr="Image result for mit global scale network">
            <a:extLst>
              <a:ext uri="{FF2B5EF4-FFF2-40B4-BE49-F238E27FC236}">
                <a16:creationId xmlns:a16="http://schemas.microsoft.com/office/drawing/2014/main" id="{78747CEA-03DB-44FB-AD9A-3B9CDFC35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10B1B-0D42-461D-9EF2-39DB1AB1C10F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DD5787-4572-4C44-BDD8-6B81A7432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D865EA-0764-41D6-A3B4-6D5E7BA2E3D6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12A264E-3B1F-4066-9A5F-5364C48E6D5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4CB2F75-3D24-406F-9DE8-FBA1AEA8FC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871205-63D4-4999-9F57-9725E746AB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82B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57249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35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" name="Picture 2" descr="Image result for mit global scale network">
            <a:extLst>
              <a:ext uri="{FF2B5EF4-FFF2-40B4-BE49-F238E27FC236}">
                <a16:creationId xmlns:a16="http://schemas.microsoft.com/office/drawing/2014/main" id="{90D966B9-5D32-450F-8504-028179B13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561030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12B45FF-9456-41DD-BA62-B5519E37921B}"/>
              </a:ext>
            </a:extLst>
          </p:cNvPr>
          <p:cNvGrpSpPr/>
          <p:nvPr userDrawn="1"/>
        </p:nvGrpSpPr>
        <p:grpSpPr>
          <a:xfrm>
            <a:off x="251520" y="4454189"/>
            <a:ext cx="945499" cy="638580"/>
            <a:chOff x="1580862" y="3965726"/>
            <a:chExt cx="1234520" cy="833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A40A39-18EF-489C-B8B8-9C77C4FE6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9C225E-12FC-4F54-B4BC-469796812A80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170B1E1-CD54-47A8-80E7-BD94384CC9D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14E2887-948A-4EAC-9650-34F1C83752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AFA4F3-880E-4E53-B082-3BE62F07BB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468421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03598"/>
            <a:ext cx="2160240" cy="178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203598"/>
            <a:ext cx="2160240" cy="178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203598"/>
            <a:ext cx="2160240" cy="178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203598"/>
            <a:ext cx="2160240" cy="178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2939285"/>
            <a:ext cx="2160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2931790"/>
            <a:ext cx="2160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2931790"/>
            <a:ext cx="2160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2931790"/>
            <a:ext cx="2160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Image result for mit global scale network">
            <a:extLst>
              <a:ext uri="{FF2B5EF4-FFF2-40B4-BE49-F238E27FC236}">
                <a16:creationId xmlns:a16="http://schemas.microsoft.com/office/drawing/2014/main" id="{84EFB859-C595-412D-87C2-2FFAC2684E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4622807"/>
            <a:ext cx="2461742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C73D8-4165-4B6A-A5A9-677E5DD1B473}"/>
              </a:ext>
            </a:extLst>
          </p:cNvPr>
          <p:cNvGrpSpPr/>
          <p:nvPr userDrawn="1"/>
        </p:nvGrpSpPr>
        <p:grpSpPr>
          <a:xfrm>
            <a:off x="251520" y="4515966"/>
            <a:ext cx="945499" cy="638580"/>
            <a:chOff x="1580862" y="3965726"/>
            <a:chExt cx="1234520" cy="8330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F5A70F-687C-4CAF-B19A-83D3AC3A3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12614" r="61360" b="32955"/>
            <a:stretch/>
          </p:blipFill>
          <p:spPr>
            <a:xfrm>
              <a:off x="1580862" y="3965726"/>
              <a:ext cx="1234520" cy="59140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8D3E96-FC3F-48B7-A70F-8FAAB4193B9B}"/>
                </a:ext>
              </a:extLst>
            </p:cNvPr>
            <p:cNvGrpSpPr/>
            <p:nvPr userDrawn="1"/>
          </p:nvGrpSpPr>
          <p:grpSpPr>
            <a:xfrm>
              <a:off x="1653290" y="4557148"/>
              <a:ext cx="1046502" cy="79256"/>
              <a:chOff x="4578325" y="2980632"/>
              <a:chExt cx="12237395" cy="783519"/>
            </a:xfrm>
            <a:solidFill>
              <a:srgbClr val="FEFEFE"/>
            </a:solidFill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AF9327B-6CEF-4848-8BF6-636E3D9BB6A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0" t="66603" r="61360" b="26385"/>
              <a:stretch/>
            </p:blipFill>
            <p:spPr>
              <a:xfrm>
                <a:off x="4578325" y="2980632"/>
                <a:ext cx="12237395" cy="783510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23D0594-FF2F-4FCC-9786-610B6227F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2" t="73539" r="63109" b="19169"/>
              <a:stretch/>
            </p:blipFill>
            <p:spPr>
              <a:xfrm>
                <a:off x="16128511" y="3076680"/>
                <a:ext cx="585776" cy="687471"/>
              </a:xfrm>
              <a:prstGeom prst="rect">
                <a:avLst/>
              </a:prstGeom>
              <a:grpFill/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3DDE12-39D1-490C-B9EE-BA77F35289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73099" r="61360" b="11864"/>
            <a:stretch/>
          </p:blipFill>
          <p:spPr>
            <a:xfrm>
              <a:off x="1658062" y="4655871"/>
              <a:ext cx="1080120" cy="1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9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8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alelatam2020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One Column 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95486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2800" dirty="0"/>
              <a:t>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382BF-61F0-4A50-9B04-B17146B4AB91}"/>
              </a:ext>
            </a:extLst>
          </p:cNvPr>
          <p:cNvSpPr txBox="1"/>
          <p:nvPr/>
        </p:nvSpPr>
        <p:spPr>
          <a:xfrm>
            <a:off x="503548" y="808132"/>
            <a:ext cx="82449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author(s),</a:t>
            </a:r>
          </a:p>
          <a:p>
            <a:endParaRPr lang="en-US" dirty="0"/>
          </a:p>
          <a:p>
            <a:r>
              <a:rPr lang="en-US" dirty="0"/>
              <a:t>This is slide deck template of the 2021 MIT SCALE Latin America Conference. In this file you will find:</a:t>
            </a:r>
          </a:p>
          <a:p>
            <a:pPr marL="285750" indent="-285750">
              <a:buClr>
                <a:srgbClr val="FC4C02"/>
              </a:buClr>
              <a:buFont typeface="Wingdings" panose="05000000000000000000" pitchFamily="2" charset="2"/>
              <a:buChar char="§"/>
            </a:pPr>
            <a:r>
              <a:rPr lang="en-US" dirty="0"/>
              <a:t>Minimum sections for the presentation you will do about your research work.</a:t>
            </a:r>
          </a:p>
          <a:p>
            <a:pPr marL="285750" indent="-285750">
              <a:buClr>
                <a:srgbClr val="FC4C02"/>
              </a:buClr>
              <a:buFont typeface="Wingdings" panose="05000000000000000000" pitchFamily="2" charset="2"/>
              <a:buChar char="§"/>
            </a:pPr>
            <a:r>
              <a:rPr lang="en-US" dirty="0"/>
              <a:t>Each slide contains guidance about the suggested content for the section.</a:t>
            </a:r>
          </a:p>
          <a:p>
            <a:pPr marL="285750" indent="-285750">
              <a:buClr>
                <a:srgbClr val="FC4C02"/>
              </a:buClr>
              <a:buFont typeface="Wingdings" panose="05000000000000000000" pitchFamily="2" charset="2"/>
              <a:buChar char="§"/>
            </a:pPr>
            <a:r>
              <a:rPr lang="en-US" dirty="0"/>
              <a:t>The title of the sections might be changed by the authors</a:t>
            </a:r>
          </a:p>
          <a:p>
            <a:pPr>
              <a:buClr>
                <a:srgbClr val="FC4C02"/>
              </a:buClr>
            </a:pPr>
            <a:endParaRPr lang="en-US" dirty="0"/>
          </a:p>
          <a:p>
            <a:pPr>
              <a:buClr>
                <a:srgbClr val="FC4C02"/>
              </a:buClr>
            </a:pPr>
            <a:r>
              <a:rPr lang="en-US" dirty="0"/>
              <a:t>Deadline to submit the slide decks is due on 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March 7</a:t>
            </a:r>
            <a:r>
              <a:rPr lang="en-US" sz="2000" baseline="30000" dirty="0">
                <a:solidFill>
                  <a:srgbClr val="C00000"/>
                </a:solidFill>
                <a:highlight>
                  <a:srgbClr val="FFFF00"/>
                </a:highlight>
              </a:rPr>
              <a:t>th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, 2021.</a:t>
            </a:r>
          </a:p>
          <a:p>
            <a:pPr>
              <a:buClr>
                <a:srgbClr val="FC4C02"/>
              </a:buClr>
            </a:pPr>
            <a:endParaRPr lang="en-US" dirty="0"/>
          </a:p>
          <a:p>
            <a:pPr>
              <a:buClr>
                <a:srgbClr val="FC4C02"/>
              </a:buClr>
            </a:pPr>
            <a:r>
              <a:rPr lang="en-US" b="1" dirty="0"/>
              <a:t>Further inquiries and questions might be answered via email to</a:t>
            </a:r>
            <a:r>
              <a:rPr lang="en-US" dirty="0"/>
              <a:t> </a:t>
            </a:r>
          </a:p>
          <a:p>
            <a:pPr>
              <a:buClr>
                <a:srgbClr val="FC4C02"/>
              </a:buClr>
            </a:pPr>
            <a:r>
              <a:rPr lang="en-US" sz="20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scalelatam2020@mit.edu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4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/>
              <a:t>Thank you!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6822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13" y="144392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 latinLnBrk="0">
              <a:spcBef>
                <a:spcPts val="0"/>
              </a:spcBef>
              <a:defRPr/>
            </a:pPr>
            <a:r>
              <a:rPr lang="en-US" sz="2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59605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Backup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211553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cs typeface="Arial" pitchFamily="34" charset="0"/>
              </a:rPr>
              <a:t>Agenda Style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31920" y="978940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297D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165" y="1867039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297D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410" y="2755138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297D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655" y="3643236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297D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920" y="978940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410" y="1867039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900" y="275513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90" y="3643237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920" y="1059582"/>
            <a:ext cx="4392568" cy="546224"/>
            <a:chOff x="3851840" y="1356248"/>
            <a:chExt cx="4392568" cy="546224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1920" y="1953887"/>
            <a:ext cx="4392568" cy="546224"/>
            <a:chOff x="3851840" y="1356248"/>
            <a:chExt cx="4392568" cy="546224"/>
          </a:xfrm>
        </p:grpSpPr>
        <p:sp>
          <p:nvSpPr>
            <p:cNvPr id="37" name="TextBox 36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920" y="2848192"/>
            <a:ext cx="4392568" cy="546224"/>
            <a:chOff x="3851840" y="1356248"/>
            <a:chExt cx="4392568" cy="546224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51920" y="3742497"/>
            <a:ext cx="4392568" cy="546224"/>
            <a:chOff x="3851840" y="1356248"/>
            <a:chExt cx="4392568" cy="546224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1556087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05958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297D9B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rgbClr val="297D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7452320" y="129012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297D9B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rgbClr val="297D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3433" y="414106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3433" y="444735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71550"/>
            <a:ext cx="9144000" cy="3456384"/>
          </a:xfrm>
          <a:prstGeom prst="rect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20359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211710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21982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3" y="1026816"/>
            <a:ext cx="2664296" cy="929628"/>
            <a:chOff x="803640" y="3362835"/>
            <a:chExt cx="2059657" cy="92962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034928"/>
            <a:ext cx="2664296" cy="929628"/>
            <a:chOff x="803640" y="3362835"/>
            <a:chExt cx="2059657" cy="92962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0683" y="3043040"/>
            <a:ext cx="2664296" cy="929628"/>
            <a:chOff x="803640" y="3362835"/>
            <a:chExt cx="2059657" cy="92962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21198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220093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228205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96719" y="1035199"/>
            <a:ext cx="2664296" cy="929628"/>
            <a:chOff x="803640" y="3362835"/>
            <a:chExt cx="2059657" cy="92962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6719" y="2043311"/>
            <a:ext cx="2664296" cy="929628"/>
            <a:chOff x="803640" y="3362835"/>
            <a:chExt cx="2059657" cy="92962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6719" y="3051423"/>
            <a:ext cx="2664296" cy="929628"/>
            <a:chOff x="803640" y="3362835"/>
            <a:chExt cx="2059657" cy="92962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149742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269180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97D9B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26890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97D9B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27702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97D9B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27560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97D9B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275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97D9B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28344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97D9B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rgbClr val="297D9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Research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3605" y="3054021"/>
            <a:ext cx="1656184" cy="1366330"/>
            <a:chOff x="251520" y="3350185"/>
            <a:chExt cx="1656184" cy="1366330"/>
          </a:xfrm>
        </p:grpSpPr>
        <p:grpSp>
          <p:nvGrpSpPr>
            <p:cNvPr id="12" name="Group 11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297D9B"/>
                    </a:solidFill>
                    <a:cs typeface="Arial" pitchFamily="34" charset="0"/>
                  </a:rPr>
                  <a:t>Affiliation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35788" y="3054021"/>
            <a:ext cx="1656184" cy="1366330"/>
            <a:chOff x="251520" y="3350185"/>
            <a:chExt cx="1656184" cy="1366330"/>
          </a:xfrm>
        </p:grpSpPr>
        <p:grpSp>
          <p:nvGrpSpPr>
            <p:cNvPr id="28" name="Group 2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3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297D9B"/>
                    </a:solidFill>
                    <a:cs typeface="Arial" pitchFamily="34" charset="0"/>
                  </a:rPr>
                  <a:t>Affiliation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C153C51-869D-4B56-A0F6-8DF088F4003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9FD51A2-334B-40FC-803A-39FE4F524BB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43A8F909-FEB5-444D-A52E-B6704F46341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E8352AB9-680C-47B5-8F98-4E774E9FD60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grpSp>
        <p:nvGrpSpPr>
          <p:cNvPr id="32" name="Group 31"/>
          <p:cNvGrpSpPr/>
          <p:nvPr/>
        </p:nvGrpSpPr>
        <p:grpSpPr>
          <a:xfrm>
            <a:off x="2579948" y="3054021"/>
            <a:ext cx="1656184" cy="1366330"/>
            <a:chOff x="251520" y="3350185"/>
            <a:chExt cx="1656184" cy="1366330"/>
          </a:xfrm>
        </p:grpSpPr>
        <p:grpSp>
          <p:nvGrpSpPr>
            <p:cNvPr id="34" name="Group 33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7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38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297D9B"/>
                    </a:solidFill>
                    <a:cs typeface="Arial" pitchFamily="34" charset="0"/>
                  </a:rPr>
                  <a:t>Affiliation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36291" y="3054021"/>
            <a:ext cx="1656184" cy="1366330"/>
            <a:chOff x="251520" y="3350185"/>
            <a:chExt cx="1656184" cy="1366330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42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3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297D9B"/>
                    </a:solidFill>
                    <a:cs typeface="Arial" pitchFamily="34" charset="0"/>
                  </a:rPr>
                  <a:t>Affiliation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31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Timeline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A82B3D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rgbClr val="A82B3D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055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A82B3D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rgbClr val="A82B3D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526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A82B3D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A82B3D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997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A82B3D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A82B3D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471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97D9B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3792" y="2891713"/>
            <a:ext cx="792000" cy="72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A82B3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5263" y="2891713"/>
            <a:ext cx="792000" cy="72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A82B3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6734" y="2891713"/>
            <a:ext cx="792000" cy="72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A82B3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8205" y="2891713"/>
            <a:ext cx="792000" cy="72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1670" y="3195125"/>
            <a:ext cx="1734772" cy="1248833"/>
            <a:chOff x="421670" y="2818111"/>
            <a:chExt cx="1734772" cy="1248833"/>
          </a:xfrm>
        </p:grpSpPr>
        <p:sp>
          <p:nvSpPr>
            <p:cNvPr id="15" name="TextBox 14"/>
            <p:cNvSpPr txBox="1"/>
            <p:nvPr/>
          </p:nvSpPr>
          <p:spPr>
            <a:xfrm>
              <a:off x="421670" y="2818111"/>
              <a:ext cx="173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rgbClr val="A82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63141" y="1429033"/>
            <a:ext cx="1734772" cy="1255148"/>
            <a:chOff x="2063141" y="1065139"/>
            <a:chExt cx="1734772" cy="1255148"/>
          </a:xfrm>
        </p:grpSpPr>
        <p:sp>
          <p:nvSpPr>
            <p:cNvPr id="16" name="TextBox 15"/>
            <p:cNvSpPr txBox="1"/>
            <p:nvPr/>
          </p:nvSpPr>
          <p:spPr>
            <a:xfrm>
              <a:off x="2063141" y="1304624"/>
              <a:ext cx="173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rgbClr val="A82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6354" y="3195125"/>
            <a:ext cx="1734772" cy="1248833"/>
            <a:chOff x="421670" y="2818111"/>
            <a:chExt cx="1734772" cy="1248833"/>
          </a:xfrm>
        </p:grpSpPr>
        <p:sp>
          <p:nvSpPr>
            <p:cNvPr id="21" name="TextBox 20"/>
            <p:cNvSpPr txBox="1"/>
            <p:nvPr/>
          </p:nvSpPr>
          <p:spPr>
            <a:xfrm>
              <a:off x="421670" y="2818111"/>
              <a:ext cx="173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rgbClr val="A82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87557" y="3195125"/>
            <a:ext cx="1734772" cy="1248833"/>
            <a:chOff x="421670" y="2818111"/>
            <a:chExt cx="1734772" cy="1248833"/>
          </a:xfrm>
        </p:grpSpPr>
        <p:sp>
          <p:nvSpPr>
            <p:cNvPr id="24" name="TextBox 23"/>
            <p:cNvSpPr txBox="1"/>
            <p:nvPr/>
          </p:nvSpPr>
          <p:spPr>
            <a:xfrm>
              <a:off x="421670" y="2818111"/>
              <a:ext cx="173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rgbClr val="297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1126" y="1429033"/>
            <a:ext cx="1734772" cy="1255148"/>
            <a:chOff x="2063141" y="1065139"/>
            <a:chExt cx="1734772" cy="1255148"/>
          </a:xfrm>
        </p:grpSpPr>
        <p:sp>
          <p:nvSpPr>
            <p:cNvPr id="28" name="TextBox 27"/>
            <p:cNvSpPr txBox="1"/>
            <p:nvPr/>
          </p:nvSpPr>
          <p:spPr>
            <a:xfrm>
              <a:off x="2063141" y="1304624"/>
              <a:ext cx="173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rgbClr val="A82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366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72859" y="2000387"/>
            <a:ext cx="3705951" cy="360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24"/>
          <p:cNvSpPr/>
          <p:nvPr/>
        </p:nvSpPr>
        <p:spPr>
          <a:xfrm>
            <a:off x="4872859" y="2738677"/>
            <a:ext cx="3705951" cy="360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4872859" y="3476967"/>
            <a:ext cx="3705951" cy="360000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735" y="-20538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Infographic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4735" y="503695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58860" y="987781"/>
            <a:ext cx="1052368" cy="3696329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3568" y="2013823"/>
            <a:ext cx="3705951" cy="360000"/>
          </a:xfrm>
          <a:prstGeom prst="rect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683568" y="2752113"/>
            <a:ext cx="3705951" cy="360000"/>
          </a:xfrm>
          <a:prstGeom prst="rect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683568" y="3490403"/>
            <a:ext cx="3705951" cy="360000"/>
          </a:xfrm>
          <a:prstGeom prst="rect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81675" y="202649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1675" y="2743103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675" y="352362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2045722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2762327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354284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1228" y="2393629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1228" y="3150268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1228" y="3906907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6278" y="2407529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6278" y="3164168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278" y="3920807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18"/>
          <p:cNvSpPr/>
          <p:nvPr/>
        </p:nvSpPr>
        <p:spPr>
          <a:xfrm rot="5400000">
            <a:off x="3551985" y="2172250"/>
            <a:ext cx="2736052" cy="1518828"/>
          </a:xfrm>
          <a:prstGeom prst="trapezoid">
            <a:avLst>
              <a:gd name="adj" fmla="val 72234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Infographic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1681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1403648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6"/>
          <p:cNvSpPr/>
          <p:nvPr/>
        </p:nvSpPr>
        <p:spPr>
          <a:xfrm>
            <a:off x="2155615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2907582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/>
          <p:cNvSpPr/>
          <p:nvPr/>
        </p:nvSpPr>
        <p:spPr>
          <a:xfrm>
            <a:off x="3659549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245101" y="2317823"/>
            <a:ext cx="1224136" cy="1224136"/>
          </a:xfrm>
          <a:prstGeom prst="ellipse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88224" y="2419626"/>
            <a:ext cx="2304256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3411746">
            <a:off x="5587356" y="2382006"/>
            <a:ext cx="480665" cy="1023698"/>
            <a:chOff x="6777274" y="1831284"/>
            <a:chExt cx="552841" cy="1177414"/>
          </a:xfrm>
        </p:grpSpPr>
        <p:grpSp>
          <p:nvGrpSpPr>
            <p:cNvPr id="15" name="Group 14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90633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1442600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2194567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2946534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3698501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58962" y="147586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97D9B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0126" y="1474107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A82B3D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A82B3D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61290" y="147235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97D9B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2454" y="1470597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97D9B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3618" y="146884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97D9B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64216" y="3011307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87751" y="301130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239718" y="3011309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991685" y="301131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743652" y="3011311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3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FB6977-AF20-4F8B-8BB1-9B512346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E23103-D3B6-45E0-901C-0F1FED7A7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rgbClr val="021C7D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rgbClr val="021C7D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rgbClr val="021C7D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rgbClr val="021C7D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008441"/>
            <a:ext cx="2256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780D82-9754-4A8D-899D-91ED7068BD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4576FEE-3B58-4EE2-9ED2-09E2A3C2341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8511E80-C33A-42EF-BE27-5980A667A73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Infographic Style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37740" y="1573354"/>
            <a:ext cx="5642572" cy="2726588"/>
            <a:chOff x="1521716" y="1275606"/>
            <a:chExt cx="5642572" cy="2726588"/>
          </a:xfrm>
          <a:solidFill>
            <a:srgbClr val="297D9B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521716" y="1596158"/>
              <a:ext cx="3168352" cy="2406036"/>
              <a:chOff x="1521716" y="1596158"/>
              <a:chExt cx="3168352" cy="2406036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1521716" y="1596158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4" name="Donut 13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0" name="Donut 9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Isosceles Triangle 15"/>
          <p:cNvSpPr/>
          <p:nvPr/>
        </p:nvSpPr>
        <p:spPr>
          <a:xfrm>
            <a:off x="4051070" y="2498755"/>
            <a:ext cx="1015912" cy="875786"/>
          </a:xfrm>
          <a:prstGeom prst="triangle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 Same Side Corner Rectangle 8"/>
          <p:cNvSpPr/>
          <p:nvPr/>
        </p:nvSpPr>
        <p:spPr>
          <a:xfrm>
            <a:off x="4393111" y="2894798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655368" y="2787967"/>
            <a:ext cx="349262" cy="396501"/>
            <a:chOff x="1308754" y="3454361"/>
            <a:chExt cx="2889328" cy="3280121"/>
          </a:xfrm>
          <a:solidFill>
            <a:schemeClr val="bg1"/>
          </a:solidFill>
        </p:grpSpPr>
        <p:sp>
          <p:nvSpPr>
            <p:cNvPr id="19" name="Donut 18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1456" y="2675549"/>
            <a:ext cx="409092" cy="394981"/>
            <a:chOff x="4462674" y="3512626"/>
            <a:chExt cx="3384287" cy="3267549"/>
          </a:xfrm>
          <a:solidFill>
            <a:schemeClr val="bg1"/>
          </a:solidFill>
        </p:grpSpPr>
        <p:sp>
          <p:nvSpPr>
            <p:cNvPr id="22" name="Donut 21"/>
            <p:cNvSpPr/>
            <p:nvPr/>
          </p:nvSpPr>
          <p:spPr>
            <a:xfrm>
              <a:off x="5447811" y="3512626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2700000">
              <a:off x="5162501" y="5103870"/>
              <a:ext cx="461837" cy="18614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ed Rectangle 23"/>
            <p:cNvSpPr/>
            <p:nvPr/>
          </p:nvSpPr>
          <p:spPr>
            <a:xfrm rot="8100000">
              <a:off x="5238958" y="5083288"/>
              <a:ext cx="461837" cy="1696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22893" y="1275606"/>
            <a:ext cx="40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1216" y="4155926"/>
            <a:ext cx="40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23728" y="3748502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830" y="1847793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BA098DAB-C76E-41E9-94F1-7DE07160A0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NetBook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3839006" y="2320045"/>
            <a:ext cx="1224136" cy="1224136"/>
          </a:xfrm>
          <a:prstGeom prst="ellipse">
            <a:avLst/>
          </a:prstGeom>
          <a:solidFill>
            <a:srgbClr val="297D9B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Block Arc 14"/>
          <p:cNvSpPr/>
          <p:nvPr/>
        </p:nvSpPr>
        <p:spPr>
          <a:xfrm rot="16200000">
            <a:off x="4191627" y="2499571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3420" y="3092988"/>
            <a:ext cx="955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82807"/>
            <a:ext cx="3505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297D9B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346510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</a:t>
            </a:r>
            <a:r>
              <a:rPr lang="en-US" altLang="ko-KR" sz="1200" dirty="0">
                <a:solidFill>
                  <a:srgbClr val="297D9B"/>
                </a:solidFill>
                <a:cs typeface="Arial" pitchFamily="34" charset="0"/>
              </a:rPr>
              <a:t>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1171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Infographic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Freeform 5"/>
          <p:cNvSpPr/>
          <p:nvPr/>
        </p:nvSpPr>
        <p:spPr>
          <a:xfrm>
            <a:off x="4061224" y="120359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297D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7" name="Freeform 6"/>
          <p:cNvSpPr/>
          <p:nvPr/>
        </p:nvSpPr>
        <p:spPr>
          <a:xfrm rot="2160000">
            <a:off x="5020924" y="1965135"/>
            <a:ext cx="264268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778" rIns="98127" bIns="82777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8" name="Freeform 7"/>
          <p:cNvSpPr/>
          <p:nvPr/>
        </p:nvSpPr>
        <p:spPr>
          <a:xfrm>
            <a:off x="5266192" y="207905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297D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9" name="Freeform 8"/>
          <p:cNvSpPr/>
          <p:nvPr/>
        </p:nvSpPr>
        <p:spPr>
          <a:xfrm rot="17280000">
            <a:off x="5401642" y="3108411"/>
            <a:ext cx="264268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7" tIns="82778" rIns="0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0" name="Freeform 9"/>
          <p:cNvSpPr/>
          <p:nvPr/>
        </p:nvSpPr>
        <p:spPr>
          <a:xfrm>
            <a:off x="4805935" y="3495584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297D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1" name="Freeform 10"/>
          <p:cNvSpPr/>
          <p:nvPr/>
        </p:nvSpPr>
        <p:spPr>
          <a:xfrm>
            <a:off x="4431970" y="3823786"/>
            <a:ext cx="264269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8" tIns="82779" rIns="1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2" name="Freeform 11"/>
          <p:cNvSpPr/>
          <p:nvPr/>
        </p:nvSpPr>
        <p:spPr>
          <a:xfrm>
            <a:off x="3316512" y="3495584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297D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3" name="Freeform 12"/>
          <p:cNvSpPr/>
          <p:nvPr/>
        </p:nvSpPr>
        <p:spPr>
          <a:xfrm rot="4320000">
            <a:off x="3451962" y="3122637"/>
            <a:ext cx="264269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8" tIns="82778" rIns="0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4" name="Freeform 13"/>
          <p:cNvSpPr/>
          <p:nvPr/>
        </p:nvSpPr>
        <p:spPr>
          <a:xfrm>
            <a:off x="2856255" y="207905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297D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5" name="Freeform 14"/>
          <p:cNvSpPr/>
          <p:nvPr/>
        </p:nvSpPr>
        <p:spPr>
          <a:xfrm rot="19440000">
            <a:off x="3815956" y="1973927"/>
            <a:ext cx="264268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7" name="Freeform 16"/>
          <p:cNvSpPr/>
          <p:nvPr/>
        </p:nvSpPr>
        <p:spPr>
          <a:xfrm>
            <a:off x="4061224" y="2444656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A82B3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8" name="Rectangle 9"/>
          <p:cNvSpPr/>
          <p:nvPr/>
        </p:nvSpPr>
        <p:spPr>
          <a:xfrm flipH="1">
            <a:off x="3202435" y="2423442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5211705" y="380025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4386727" y="1506995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18900000" flipH="1">
            <a:off x="3812676" y="3847539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94072" y="2370102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67544" y="2047738"/>
            <a:ext cx="2323459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97074" y="1338233"/>
            <a:ext cx="3379382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68899" y="2047738"/>
            <a:ext cx="2323459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68144" y="3493649"/>
            <a:ext cx="2323459" cy="1048024"/>
            <a:chOff x="803640" y="3362835"/>
            <a:chExt cx="2059657" cy="1048024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1641" y="3465253"/>
            <a:ext cx="2323459" cy="1048024"/>
            <a:chOff x="803640" y="3362835"/>
            <a:chExt cx="2059657" cy="1048024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Block Arc 14"/>
          <p:cNvSpPr/>
          <p:nvPr/>
        </p:nvSpPr>
        <p:spPr>
          <a:xfrm rot="16200000">
            <a:off x="4305129" y="2680445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21C7D"/>
                </a:solidFill>
              </a:rPr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2044921"/>
            <a:ext cx="25202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300193" y="1734944"/>
            <a:ext cx="2520279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rgbClr val="297D9B"/>
                </a:solidFill>
                <a:cs typeface="Arial" pitchFamily="34" charset="0"/>
              </a:rPr>
              <a:t>Simple Portfolio Designed</a:t>
            </a:r>
            <a:endParaRPr lang="ko-KR" altLang="en-US" sz="14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D62F326-1AA2-4110-BE21-A6007AD8BD6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39D6FAE-89F6-4B42-B6AE-C5931233BF8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628798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Infographic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15894" y="1967733"/>
            <a:ext cx="900000" cy="900000"/>
            <a:chOff x="3563888" y="1923678"/>
            <a:chExt cx="900000" cy="900000"/>
          </a:xfrm>
        </p:grpSpPr>
        <p:sp>
          <p:nvSpPr>
            <p:cNvPr id="4" name="Rectangle 3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297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4626684" y="1715733"/>
            <a:ext cx="1152000" cy="1152000"/>
            <a:chOff x="3563888" y="1923678"/>
            <a:chExt cx="900000" cy="900000"/>
          </a:xfrm>
        </p:grpSpPr>
        <p:sp>
          <p:nvSpPr>
            <p:cNvPr id="9" name="Rectangle 8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297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4626684" y="2980022"/>
            <a:ext cx="720000" cy="720000"/>
            <a:chOff x="3563888" y="1923678"/>
            <a:chExt cx="900000" cy="900000"/>
          </a:xfrm>
        </p:grpSpPr>
        <p:sp>
          <p:nvSpPr>
            <p:cNvPr id="12" name="Rectangle 11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297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3507861" y="2980023"/>
            <a:ext cx="1008033" cy="1008033"/>
            <a:chOff x="3563888" y="1923678"/>
            <a:chExt cx="900000" cy="900000"/>
          </a:xfrm>
        </p:grpSpPr>
        <p:sp>
          <p:nvSpPr>
            <p:cNvPr id="15" name="Rectangle 14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297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25097" y="2386248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97D9B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99" y="2346544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97D9B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097" y="3074253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97D9B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8332" y="2995981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97D9B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16"/>
          <p:cNvSpPr/>
          <p:nvPr/>
        </p:nvSpPr>
        <p:spPr>
          <a:xfrm rot="2700000">
            <a:off x="3706805" y="345938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5233491" y="1896998"/>
            <a:ext cx="391466" cy="3947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4946912" y="3370670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2153" y="1778520"/>
            <a:ext cx="2539483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2153" y="3578720"/>
            <a:ext cx="2539483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16170" y="1778520"/>
            <a:ext cx="2539483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16170" y="3578720"/>
            <a:ext cx="2539483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3850130" y="555526"/>
            <a:ext cx="284243" cy="2660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16"/>
          <p:cNvSpPr/>
          <p:nvPr/>
        </p:nvSpPr>
        <p:spPr>
          <a:xfrm rot="2700000">
            <a:off x="3884578" y="2784863"/>
            <a:ext cx="215347" cy="3860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3819820" y="1672044"/>
            <a:ext cx="344862" cy="3477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ounded Rectangle 27"/>
          <p:cNvSpPr/>
          <p:nvPr/>
        </p:nvSpPr>
        <p:spPr>
          <a:xfrm>
            <a:off x="3844662" y="3936015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60027" y="1108324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0027" y="2306507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0027" y="3372295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0027" y="4449474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220072" y="1263221"/>
            <a:ext cx="3456384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rgbClr val="021C7D"/>
                </a:solidFill>
                <a:latin typeface="+mj-lt"/>
                <a:cs typeface="Arial" pitchFamily="34" charset="0"/>
              </a:rPr>
              <a:t>Simple 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rgbClr val="021C7D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rgbClr val="021C7D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31397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841F98A-FAD5-4B0A-8751-0FD61BCD798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951" y="1319301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4064951" y="1972363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064951" y="2625425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064951" y="3278487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4064951" y="3931548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Chart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01328303"/>
              </p:ext>
            </p:extLst>
          </p:nvPr>
        </p:nvGraphicFramePr>
        <p:xfrm>
          <a:off x="3923928" y="1131590"/>
          <a:ext cx="5208240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69900" y="133194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9900" y="198646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9900" y="264098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9900" y="329551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9900" y="395003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65270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21C7D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rgbClr val="021C7D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0767" y="1514202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21C7D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rgbClr val="021C7D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146803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573" y="2325397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339502"/>
            <a:ext cx="2376264" cy="4248472"/>
          </a:xfrm>
          <a:prstGeom prst="rect">
            <a:avLst/>
          </a:prstGeom>
          <a:solidFill>
            <a:srgbClr val="A82B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1520" y="739297"/>
            <a:ext cx="2511720" cy="144016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>
                <a:solidFill>
                  <a:srgbClr val="A82B3D"/>
                </a:solidFill>
              </a:rPr>
              <a:t>Worldmap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179457"/>
            <a:ext cx="4536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64" y="915566"/>
            <a:ext cx="3523168" cy="35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95A6D7-D6BE-436D-826E-C64B2D7D60A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600844" y="2521687"/>
            <a:ext cx="3395091" cy="1152128"/>
          </a:xfrm>
          <a:prstGeom prst="rect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755576" y="2557120"/>
            <a:ext cx="3168352" cy="4861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97267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868144" y="3199036"/>
            <a:ext cx="2808312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244" y="3693789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36913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13" y="144392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z="28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680161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02241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Infographic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555526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270544"/>
            <a:ext cx="4355976" cy="653133"/>
            <a:chOff x="0" y="1270545"/>
            <a:chExt cx="4355976" cy="504056"/>
          </a:xfrm>
          <a:solidFill>
            <a:srgbClr val="297D9B"/>
          </a:solidFill>
        </p:grpSpPr>
        <p:sp>
          <p:nvSpPr>
            <p:cNvPr id="5" name="Rectangle 4"/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0647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995686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20722497">
            <a:off x="4984754" y="838803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 rot="20760000">
            <a:off x="5605020" y="1023682"/>
            <a:ext cx="3096344" cy="518645"/>
            <a:chOff x="803640" y="3362835"/>
            <a:chExt cx="2059657" cy="518645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60448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Left Arrow 17"/>
          <p:cNvSpPr/>
          <p:nvPr/>
        </p:nvSpPr>
        <p:spPr>
          <a:xfrm rot="20722497">
            <a:off x="4984754" y="1707590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9" name="Group 18"/>
          <p:cNvGrpSpPr/>
          <p:nvPr/>
        </p:nvGrpSpPr>
        <p:grpSpPr>
          <a:xfrm rot="20760000">
            <a:off x="5605020" y="1892469"/>
            <a:ext cx="3096344" cy="518645"/>
            <a:chOff x="803640" y="3362835"/>
            <a:chExt cx="2059657" cy="518645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60448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Left Arrow 22"/>
          <p:cNvSpPr/>
          <p:nvPr/>
        </p:nvSpPr>
        <p:spPr>
          <a:xfrm rot="20722497">
            <a:off x="4984754" y="257637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 rot="20760000">
            <a:off x="5605020" y="2761256"/>
            <a:ext cx="3096344" cy="518645"/>
            <a:chOff x="803640" y="3362835"/>
            <a:chExt cx="2059657" cy="518645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60448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Left Arrow 27"/>
          <p:cNvSpPr/>
          <p:nvPr/>
        </p:nvSpPr>
        <p:spPr>
          <a:xfrm rot="20722497">
            <a:off x="4984754" y="344516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 rot="20760000">
            <a:off x="5605020" y="3630043"/>
            <a:ext cx="3096344" cy="518645"/>
            <a:chOff x="803640" y="3362835"/>
            <a:chExt cx="2059657" cy="518645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0448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Table Style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84033"/>
              </p:ext>
            </p:extLst>
          </p:nvPr>
        </p:nvGraphicFramePr>
        <p:xfrm>
          <a:off x="755128" y="1360950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9163"/>
              </p:ext>
            </p:extLst>
          </p:nvPr>
        </p:nvGraphicFramePr>
        <p:xfrm>
          <a:off x="4691564" y="1360950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1896"/>
              </p:ext>
            </p:extLst>
          </p:nvPr>
        </p:nvGraphicFramePr>
        <p:xfrm>
          <a:off x="2723346" y="1360950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59783" y="1347614"/>
            <a:ext cx="1872208" cy="3168352"/>
          </a:xfrm>
          <a:prstGeom prst="rect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7393223" y="1906808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67795" y="2459538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19" y="1128131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6394" y="1850522"/>
            <a:ext cx="4827694" cy="678692"/>
            <a:chOff x="803640" y="3362835"/>
            <a:chExt cx="2059657" cy="678692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6394" y="2528644"/>
            <a:ext cx="4827694" cy="678692"/>
            <a:chOff x="803640" y="3362835"/>
            <a:chExt cx="2059657" cy="678692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6394" y="3206766"/>
            <a:ext cx="4827694" cy="678692"/>
            <a:chOff x="803640" y="3362835"/>
            <a:chExt cx="2059657" cy="678692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 Placeholder 1"/>
          <p:cNvSpPr txBox="1">
            <a:spLocks/>
          </p:cNvSpPr>
          <p:nvPr/>
        </p:nvSpPr>
        <p:spPr>
          <a:xfrm>
            <a:off x="511434" y="1419622"/>
            <a:ext cx="2999507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rgbClr val="021C7D"/>
                </a:solidFill>
                <a:cs typeface="Arial" pitchFamily="34" charset="0"/>
              </a:rPr>
              <a:t>Simple Portfolio Designed</a:t>
            </a:r>
            <a:endParaRPr lang="ko-KR" altLang="en-US" sz="1600" b="1" dirty="0">
              <a:solidFill>
                <a:srgbClr val="021C7D"/>
              </a:solidFill>
              <a:cs typeface="Arial" pitchFamily="34" charset="0"/>
            </a:endParaRP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DDAFEB3C-9D9D-48B7-B82B-D5031E69C3A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CC3BC67-E5A0-4C30-AFC1-1A60A568B52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4DDC3D16-22DE-4E6F-AB6A-699A17EB5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203598"/>
              </p:ext>
            </p:extLst>
          </p:nvPr>
        </p:nvGraphicFramePr>
        <p:xfrm>
          <a:off x="4792521" y="915566"/>
          <a:ext cx="2327920" cy="233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1389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Chart Style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1839" y="483518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28522462"/>
              </p:ext>
            </p:extLst>
          </p:nvPr>
        </p:nvGraphicFramePr>
        <p:xfrm>
          <a:off x="2023942" y="916697"/>
          <a:ext cx="2327920" cy="233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 Same Side Corner Rectangle 8"/>
          <p:cNvSpPr/>
          <p:nvPr/>
        </p:nvSpPr>
        <p:spPr>
          <a:xfrm>
            <a:off x="863588" y="1135264"/>
            <a:ext cx="720080" cy="189651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2A40D"/>
              </a:solidFill>
            </a:endParaRPr>
          </a:p>
        </p:txBody>
      </p:sp>
      <p:sp>
        <p:nvSpPr>
          <p:cNvPr id="9" name="Round Same Side Corner Rectangle 20"/>
          <p:cNvSpPr/>
          <p:nvPr/>
        </p:nvSpPr>
        <p:spPr>
          <a:xfrm rot="10800000">
            <a:off x="7560331" y="1126505"/>
            <a:ext cx="897259" cy="19140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988705"/>
            <a:ext cx="0" cy="2376264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9552" y="3364969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8"/>
          <p:cNvSpPr/>
          <p:nvPr/>
        </p:nvSpPr>
        <p:spPr>
          <a:xfrm>
            <a:off x="863588" y="3542435"/>
            <a:ext cx="162170" cy="42711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20"/>
          <p:cNvSpPr/>
          <p:nvPr/>
        </p:nvSpPr>
        <p:spPr>
          <a:xfrm rot="10800000">
            <a:off x="8255517" y="4101184"/>
            <a:ext cx="202073" cy="4310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184221" y="352516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21C7D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021C7D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2649" y="40850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2A40D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rgbClr val="F2A40D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09321" y="3502578"/>
            <a:ext cx="4738943" cy="506830"/>
            <a:chOff x="6228184" y="1749861"/>
            <a:chExt cx="2592288" cy="506830"/>
          </a:xfrm>
        </p:grpSpPr>
        <p:sp>
          <p:nvSpPr>
            <p:cNvPr id="22" name="TextBox 21"/>
            <p:cNvSpPr txBox="1"/>
            <p:nvPr/>
          </p:nvSpPr>
          <p:spPr>
            <a:xfrm>
              <a:off x="6228184" y="1979692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09321" y="4063300"/>
            <a:ext cx="4738943" cy="506830"/>
            <a:chOff x="6228184" y="1749861"/>
            <a:chExt cx="2592288" cy="506830"/>
          </a:xfrm>
        </p:grpSpPr>
        <p:sp>
          <p:nvSpPr>
            <p:cNvPr id="25" name="TextBox 24"/>
            <p:cNvSpPr txBox="1"/>
            <p:nvPr/>
          </p:nvSpPr>
          <p:spPr>
            <a:xfrm>
              <a:off x="6228184" y="1979692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575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3291830"/>
            <a:ext cx="8748464" cy="576064"/>
          </a:xfrm>
        </p:spPr>
        <p:txBody>
          <a:bodyPr/>
          <a:lstStyle/>
          <a:p>
            <a:r>
              <a:rPr lang="en-US" altLang="ko-KR" b="1" dirty="0">
                <a:solidFill>
                  <a:srgbClr val="021C7D"/>
                </a:solidFill>
              </a:rPr>
              <a:t>Portfolio</a:t>
            </a:r>
            <a:r>
              <a:rPr lang="en-US" altLang="ko-KR" b="1" dirty="0">
                <a:solidFill>
                  <a:srgbClr val="F2A40D"/>
                </a:solidFill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3867894"/>
            <a:ext cx="8748464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ED70E4A-038B-48B7-B897-D152F6DFBAE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C7A53B2-A2F3-474D-AB2D-72203D54F6A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54A0E86D-F418-4305-B80C-96948704E24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2D205EE6-E63C-41BD-B9A0-097FA24E2E1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8351663-667F-482D-B20F-3CE639FE3E3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Infographic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164238" y="1403944"/>
            <a:ext cx="576064" cy="576064"/>
          </a:xfrm>
          <a:prstGeom prst="ellipse">
            <a:avLst/>
          </a:pr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164238" y="2262705"/>
            <a:ext cx="576064" cy="576064"/>
          </a:xfrm>
          <a:prstGeom prst="ellipse">
            <a:avLst/>
          </a:pr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164238" y="3104324"/>
            <a:ext cx="576064" cy="576064"/>
          </a:xfrm>
          <a:prstGeom prst="ellipse">
            <a:avLst/>
          </a:pr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41189" y="1319495"/>
            <a:ext cx="3672408" cy="744962"/>
            <a:chOff x="803640" y="3362835"/>
            <a:chExt cx="2059657" cy="744962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41189" y="2178256"/>
            <a:ext cx="3672408" cy="744962"/>
            <a:chOff x="803640" y="3362835"/>
            <a:chExt cx="2059657" cy="744962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41189" y="3019875"/>
            <a:ext cx="3672408" cy="744962"/>
            <a:chOff x="803640" y="3362835"/>
            <a:chExt cx="2059657" cy="744962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130834" y="146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30834" y="231990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0834" y="316152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841189" y="3870065"/>
            <a:ext cx="3672408" cy="744962"/>
            <a:chOff x="803640" y="3362835"/>
            <a:chExt cx="2059657" cy="744962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164238" y="3954514"/>
            <a:ext cx="576064" cy="576064"/>
          </a:xfrm>
          <a:prstGeom prst="ellipse">
            <a:avLst/>
          </a:prstGeom>
          <a:solidFill>
            <a:srgbClr val="02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30834" y="401171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rgbClr val="A82B3D"/>
                </a:solidFill>
              </a:rPr>
              <a:t>Chart Style</a:t>
            </a:r>
            <a:endParaRPr lang="ko-KR" altLang="en-US" b="1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9797" y="1655091"/>
            <a:ext cx="5435727" cy="623061"/>
            <a:chOff x="925943" y="1690403"/>
            <a:chExt cx="5435727" cy="623061"/>
          </a:xfrm>
        </p:grpSpPr>
        <p:sp>
          <p:nvSpPr>
            <p:cNvPr id="5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9797" y="2675709"/>
            <a:ext cx="5435727" cy="623061"/>
            <a:chOff x="925943" y="1690403"/>
            <a:chExt cx="5435727" cy="623061"/>
          </a:xfrm>
        </p:grpSpPr>
        <p:sp>
          <p:nvSpPr>
            <p:cNvPr id="17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9797" y="3696326"/>
            <a:ext cx="5435727" cy="623061"/>
            <a:chOff x="925943" y="1690403"/>
            <a:chExt cx="5435727" cy="623061"/>
          </a:xfrm>
        </p:grpSpPr>
        <p:sp>
          <p:nvSpPr>
            <p:cNvPr id="28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972405" y="377702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72405" y="173578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72405" y="275640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839043" y="1442610"/>
            <a:ext cx="1941674" cy="1048024"/>
            <a:chOff x="803640" y="3362835"/>
            <a:chExt cx="2059657" cy="1048024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39043" y="2463227"/>
            <a:ext cx="1941674" cy="1048024"/>
            <a:chOff x="803640" y="3362835"/>
            <a:chExt cx="2059657" cy="1048024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39043" y="3483844"/>
            <a:ext cx="1941674" cy="1048024"/>
            <a:chOff x="803640" y="3362835"/>
            <a:chExt cx="2059657" cy="1048024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5797"/>
            <a:ext cx="9144000" cy="2208395"/>
          </a:xfrm>
          <a:prstGeom prst="rect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ECE61CD3-8F4B-4A40-BC31-D5BBB3A6BA29}"/>
              </a:ext>
            </a:extLst>
          </p:cNvPr>
          <p:cNvGrpSpPr/>
          <p:nvPr/>
        </p:nvGrpSpPr>
        <p:grpSpPr>
          <a:xfrm>
            <a:off x="380218" y="1545409"/>
            <a:ext cx="3326084" cy="1940385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5315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rgbClr val="A82B3D"/>
                </a:solidFill>
              </a:rPr>
              <a:t>Worldmap Style</a:t>
            </a:r>
            <a:endParaRPr lang="ko-KR" altLang="en-US" b="1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99216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5043354" y="1558996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6447510" y="1561150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851666" y="1565458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 flipH="1">
            <a:off x="5206062" y="1734169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18900000" flipH="1">
            <a:off x="6649322" y="167036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973037" y="1688036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3759365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50612" y="2288251"/>
            <a:ext cx="1433556" cy="1111275"/>
            <a:chOff x="6228184" y="1749861"/>
            <a:chExt cx="2592288" cy="1111275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54768" y="2288251"/>
            <a:ext cx="1433556" cy="1111275"/>
            <a:chOff x="6228184" y="1749861"/>
            <a:chExt cx="2592288" cy="1111275"/>
          </a:xfrm>
        </p:grpSpPr>
        <p:sp>
          <p:nvSpPr>
            <p:cNvPr id="26" name="TextBox 2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58924" y="2288251"/>
            <a:ext cx="1433556" cy="1111275"/>
            <a:chOff x="6228184" y="1749861"/>
            <a:chExt cx="2592288" cy="1111275"/>
          </a:xfrm>
        </p:grpSpPr>
        <p:sp>
          <p:nvSpPr>
            <p:cNvPr id="29" name="TextBox 28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77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6732240" y="1419622"/>
            <a:ext cx="280831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69CF7C6-7731-4B75-8450-41761D409D3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2BF9296-B926-47AD-BF44-3D536A3135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17688FE-1F93-40B5-86B7-206BD24B143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993F7107-C362-4CA3-B438-A199FE8B253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911922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A82B3D"/>
                </a:solidFill>
              </a:rPr>
              <a:t>Table Style</a:t>
            </a:r>
            <a:endParaRPr lang="ko-KR" altLang="en-US" dirty="0">
              <a:solidFill>
                <a:srgbClr val="A82B3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16780"/>
              </p:ext>
            </p:extLst>
          </p:nvPr>
        </p:nvGraphicFramePr>
        <p:xfrm>
          <a:off x="683568" y="1506052"/>
          <a:ext cx="1744244" cy="2899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68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3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B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9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3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B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47424"/>
              </p:ext>
            </p:extLst>
          </p:nvPr>
        </p:nvGraphicFramePr>
        <p:xfrm>
          <a:off x="3923928" y="1506052"/>
          <a:ext cx="1731865" cy="2899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68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$160</a:t>
                      </a:r>
                      <a:endParaRPr lang="ko-KR" altLang="en-US" sz="3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3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B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9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3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D9B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97486"/>
              </p:ext>
            </p:extLst>
          </p:nvPr>
        </p:nvGraphicFramePr>
        <p:xfrm>
          <a:off x="2267744" y="1386336"/>
          <a:ext cx="1888260" cy="3139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79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$180</a:t>
                      </a:r>
                      <a:endParaRPr lang="ko-KR" altLang="en-US" sz="3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87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2160" y="120359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297D9B"/>
                </a:solidFill>
                <a:cs typeface="Arial" pitchFamily="34" charset="0"/>
              </a:rPr>
              <a:t>PowerPoint  Presentation</a:t>
            </a:r>
            <a:endParaRPr lang="ko-KR" altLang="en-US" sz="2800" b="1" dirty="0">
              <a:solidFill>
                <a:srgbClr val="297D9B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972" y="2157705"/>
            <a:ext cx="1260000" cy="72000"/>
          </a:xfrm>
          <a:prstGeom prst="rect">
            <a:avLst/>
          </a:prstGeom>
          <a:solidFill>
            <a:srgbClr val="29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012160" y="2355727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972" y="4155926"/>
            <a:ext cx="1728192" cy="307777"/>
          </a:xfrm>
          <a:prstGeom prst="rect">
            <a:avLst/>
          </a:prstGeom>
          <a:solidFill>
            <a:srgbClr val="297D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5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13" y="144392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z="2800" dirty="0"/>
              <a:t>Research Questions and Main contribution</a:t>
            </a:r>
          </a:p>
        </p:txBody>
      </p:sp>
    </p:spTree>
    <p:extLst>
      <p:ext uri="{BB962C8B-B14F-4D97-AF65-F5344CB8AC3E}">
        <p14:creationId xmlns:p14="http://schemas.microsoft.com/office/powerpoint/2010/main" val="35535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339502"/>
            <a:ext cx="8712968" cy="4133716"/>
          </a:xfrm>
          <a:prstGeom prst="frame">
            <a:avLst>
              <a:gd name="adj1" fmla="val 890"/>
            </a:avLst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1775" y="483518"/>
            <a:ext cx="2016224" cy="3744416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One Column 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7216" y="515568"/>
            <a:ext cx="5688632" cy="3781584"/>
            <a:chOff x="3687661" y="1203598"/>
            <a:chExt cx="2252491" cy="3781584"/>
          </a:xfrm>
        </p:grpSpPr>
        <p:sp>
          <p:nvSpPr>
            <p:cNvPr id="13" name="TextBox 12"/>
            <p:cNvSpPr txBox="1"/>
            <p:nvPr/>
          </p:nvSpPr>
          <p:spPr>
            <a:xfrm>
              <a:off x="3687661" y="1568862"/>
              <a:ext cx="225249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7661" y="1203598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726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339502"/>
            <a:ext cx="8712968" cy="4133716"/>
          </a:xfrm>
          <a:prstGeom prst="frame">
            <a:avLst>
              <a:gd name="adj1" fmla="val 890"/>
            </a:avLst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1775" y="483518"/>
            <a:ext cx="2016224" cy="3744416"/>
          </a:xfrm>
          <a:prstGeom prst="rect">
            <a:avLst/>
          </a:prstGeom>
          <a:solidFill>
            <a:srgbClr val="A8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Two Columns 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1393" y="515568"/>
            <a:ext cx="2736304" cy="3781584"/>
            <a:chOff x="3687661" y="1203598"/>
            <a:chExt cx="2252491" cy="3781584"/>
          </a:xfrm>
        </p:grpSpPr>
        <p:sp>
          <p:nvSpPr>
            <p:cNvPr id="22" name="TextBox 21"/>
            <p:cNvSpPr txBox="1"/>
            <p:nvPr/>
          </p:nvSpPr>
          <p:spPr>
            <a:xfrm>
              <a:off x="3687661" y="1568862"/>
              <a:ext cx="225249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87661" y="1203598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35444" y="515568"/>
            <a:ext cx="2736304" cy="3781584"/>
            <a:chOff x="3687661" y="1203598"/>
            <a:chExt cx="2252491" cy="3781584"/>
          </a:xfrm>
        </p:grpSpPr>
        <p:sp>
          <p:nvSpPr>
            <p:cNvPr id="10" name="TextBox 9"/>
            <p:cNvSpPr txBox="1"/>
            <p:nvPr/>
          </p:nvSpPr>
          <p:spPr>
            <a:xfrm>
              <a:off x="3687661" y="1568862"/>
              <a:ext cx="225249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7661" y="1203598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14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13" y="144392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marL="457200" lvl="1" indent="0" algn="ctr">
              <a:buNone/>
            </a:pPr>
            <a:r>
              <a:rPr lang="en-US" sz="3600" dirty="0"/>
              <a:t>Overview of the methodology</a:t>
            </a:r>
          </a:p>
        </p:txBody>
      </p:sp>
    </p:spTree>
    <p:extLst>
      <p:ext uri="{BB962C8B-B14F-4D97-AF65-F5344CB8AC3E}">
        <p14:creationId xmlns:p14="http://schemas.microsoft.com/office/powerpoint/2010/main" val="39936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13" y="144392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 latinLnBrk="0">
              <a:spcBef>
                <a:spcPts val="0"/>
              </a:spcBef>
              <a:defRPr/>
            </a:pPr>
            <a:r>
              <a:rPr lang="en-US" sz="2800" dirty="0"/>
              <a:t>Detailed quantitative or qualitative approach</a:t>
            </a:r>
          </a:p>
        </p:txBody>
      </p:sp>
    </p:spTree>
    <p:extLst>
      <p:ext uri="{BB962C8B-B14F-4D97-AF65-F5344CB8AC3E}">
        <p14:creationId xmlns:p14="http://schemas.microsoft.com/office/powerpoint/2010/main" val="303473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13" y="144392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 latinLnBrk="0">
              <a:spcBef>
                <a:spcPts val="0"/>
              </a:spcBef>
              <a:defRPr/>
            </a:pPr>
            <a:r>
              <a:rPr lang="en-US" sz="2800" dirty="0"/>
              <a:t>Experimental setting, data collection or calibration</a:t>
            </a:r>
          </a:p>
        </p:txBody>
      </p:sp>
    </p:spTree>
    <p:extLst>
      <p:ext uri="{BB962C8B-B14F-4D97-AF65-F5344CB8AC3E}">
        <p14:creationId xmlns:p14="http://schemas.microsoft.com/office/powerpoint/2010/main" val="123728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13" y="144392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 latinLnBrk="0">
              <a:spcBef>
                <a:spcPts val="0"/>
              </a:spcBef>
              <a:defRPr/>
            </a:pPr>
            <a:r>
              <a:rPr lang="en-US" sz="2800" dirty="0"/>
              <a:t>Results and discussion of insights</a:t>
            </a:r>
          </a:p>
        </p:txBody>
      </p:sp>
    </p:spTree>
    <p:extLst>
      <p:ext uri="{BB962C8B-B14F-4D97-AF65-F5344CB8AC3E}">
        <p14:creationId xmlns:p14="http://schemas.microsoft.com/office/powerpoint/2010/main" val="258225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13" y="144392"/>
            <a:ext cx="8496944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 latinLnBrk="0">
              <a:spcBef>
                <a:spcPts val="0"/>
              </a:spcBef>
              <a:defRPr/>
            </a:pPr>
            <a:r>
              <a:rPr lang="en-US" sz="2800" dirty="0"/>
              <a:t>Conclusions and 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5087891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3157</Words>
  <Application>Microsoft Office PowerPoint</Application>
  <PresentationFormat>On-screen Show (16:9)</PresentationFormat>
  <Paragraphs>366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맑은 고딕</vt:lpstr>
      <vt:lpstr>Arial</vt:lpstr>
      <vt:lpstr>Arial Unicode MS</vt:lpstr>
      <vt:lpstr>Calibri</vt:lpstr>
      <vt:lpstr>Wingdings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Christopher Mejia Argueta</cp:lastModifiedBy>
  <cp:revision>111</cp:revision>
  <dcterms:created xsi:type="dcterms:W3CDTF">2016-12-05T23:26:54Z</dcterms:created>
  <dcterms:modified xsi:type="dcterms:W3CDTF">2021-01-05T12:48:30Z</dcterms:modified>
</cp:coreProperties>
</file>